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1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4" r:id="rId27"/>
    <p:sldId id="281" r:id="rId28"/>
    <p:sldId id="283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5E2F1-B221-4BDE-8B69-521A503051FA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59E8E-4C6C-4939-96E6-8AFAAF05D8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62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51750-6A61-45D4-BECE-5E840AF83697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9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2662-B8BC-4DEB-B479-991984C818BD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60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3C1E-FA7B-4424-9C40-689AD995F4A9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4586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A1DA8-4016-4800-9B01-CB5445DD52C6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56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75F8-9729-486F-92E7-D9722FF607A8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60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7899-ABB2-4100-8AA0-609DE6C3BAFE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460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BA1E-B2E4-417F-9867-F489351F6F7B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194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3B6FD-C4C4-46FF-85A9-DDBC184D4DAD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276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33D0-DD9C-4B7A-AABE-D07DDC45487D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58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AA7F-4BC1-491C-ADBF-FE6FFF9E0A1C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11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6D5-A4D1-4B48-9446-56B4C8486880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79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15A-D92C-441E-AEAD-40E05D2E341B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79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BDC10-2B55-4C13-8299-5DDC05EAC636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97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E32E-B3F7-4494-9F0B-B00AC1494871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0013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52FD-2D2B-4B10-AEC5-D110284CBCA3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33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3E5A6-AAD8-4354-B260-1C319AE1118A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99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88831C8-AFF4-474F-99BA-3D55BD4BABBF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45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99A0562-0DD5-42D5-B470-61B6068C4076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774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1.png"/><Relationship Id="rId7" Type="http://schemas.openxmlformats.org/officeDocument/2006/relationships/image" Target="../media/image69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12.sv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1.png"/><Relationship Id="rId7" Type="http://schemas.openxmlformats.org/officeDocument/2006/relationships/image" Target="../media/image80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2.svg"/><Relationship Id="rId9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1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12.sv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1.png"/><Relationship Id="rId7" Type="http://schemas.openxmlformats.org/officeDocument/2006/relationships/image" Target="../media/image94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1.png"/><Relationship Id="rId7" Type="http://schemas.openxmlformats.org/officeDocument/2006/relationships/image" Target="../media/image98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12.sv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2.sv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hyperlink" Target="https://arxiv.org/pdf/2006.11239.pdf" TargetMode="Externa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2.sv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.png"/><Relationship Id="rId7" Type="http://schemas.openxmlformats.org/officeDocument/2006/relationships/image" Target="../media/image126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.svg"/><Relationship Id="rId9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1.png"/><Relationship Id="rId7" Type="http://schemas.openxmlformats.org/officeDocument/2006/relationships/image" Target="../media/image132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.svg"/><Relationship Id="rId9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1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2.sv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svg"/><Relationship Id="rId9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4.png"/><Relationship Id="rId7" Type="http://schemas.openxmlformats.org/officeDocument/2006/relationships/image" Target="../media/image154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45.svg"/><Relationship Id="rId9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towardsdatascience.com/u-net-explained-understanding-its-image-segmentation-architecture-56e4842e313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163.svg"/><Relationship Id="rId7" Type="http://schemas.openxmlformats.org/officeDocument/2006/relationships/image" Target="../media/image166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g"/><Relationship Id="rId5" Type="http://schemas.openxmlformats.org/officeDocument/2006/relationships/image" Target="../media/image164.jpg"/><Relationship Id="rId4" Type="http://schemas.openxmlformats.org/officeDocument/2006/relationships/hyperlink" Target="https://arxiv.org/pdf/2102.09672.pdf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102.09672.pdf" TargetMode="External"/><Relationship Id="rId3" Type="http://schemas.openxmlformats.org/officeDocument/2006/relationships/image" Target="../media/image163.svg"/><Relationship Id="rId7" Type="http://schemas.openxmlformats.org/officeDocument/2006/relationships/image" Target="../media/image17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g"/><Relationship Id="rId5" Type="http://schemas.openxmlformats.org/officeDocument/2006/relationships/image" Target="../media/image169.jpg"/><Relationship Id="rId4" Type="http://schemas.openxmlformats.org/officeDocument/2006/relationships/image" Target="../media/image16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jpeg"/><Relationship Id="rId4" Type="http://schemas.openxmlformats.org/officeDocument/2006/relationships/image" Target="../media/image17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5" Type="http://schemas.openxmlformats.org/officeDocument/2006/relationships/image" Target="../media/image175.jpg"/><Relationship Id="rId4" Type="http://schemas.openxmlformats.org/officeDocument/2006/relationships/image" Target="../media/image17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u-net-explained-understanding-its-image-segmentation-architecture-56e4842e313a" TargetMode="External"/><Relationship Id="rId3" Type="http://schemas.openxmlformats.org/officeDocument/2006/relationships/image" Target="../media/image172.png"/><Relationship Id="rId7" Type="http://schemas.openxmlformats.org/officeDocument/2006/relationships/hyperlink" Target="https://arxiv.org/pdf/2102.09672.pdf" TargetMode="External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lianweng.github.io/posts/2021-07-11-diffusion-models/" TargetMode="External"/><Relationship Id="rId5" Type="http://schemas.openxmlformats.org/officeDocument/2006/relationships/hyperlink" Target="https://huggingface.co/blog/annotated-diffusion" TargetMode="External"/><Relationship Id="rId4" Type="http://schemas.openxmlformats.org/officeDocument/2006/relationships/image" Target="../media/image173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eaPearce/Conditional_Diffusion_MNIST" TargetMode="Externa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hyperlink" Target="https://arxiv.org/pdf/2006.11239.pdf" TargetMode="External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hyperlink" Target="https://arxiv.org/pdf/2006.11239.pdf" TargetMode="External"/><Relationship Id="rId3" Type="http://schemas.openxmlformats.org/officeDocument/2006/relationships/image" Target="../media/image12.sv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12.sv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2.sv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58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2.sv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12.sv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1ADBD250-8F9B-4F3D-A5EF-830363DF2740}"/>
              </a:ext>
            </a:extLst>
          </p:cNvPr>
          <p:cNvSpPr/>
          <p:nvPr/>
        </p:nvSpPr>
        <p:spPr>
          <a:xfrm>
            <a:off x="1209675" y="790576"/>
            <a:ext cx="9772649" cy="2457449"/>
          </a:xfrm>
          <a:prstGeom prst="horizontalScroll">
            <a:avLst>
              <a:gd name="adj" fmla="val 1947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Denoising Diffusion Probabilistic Models (DDPMs)</a:t>
            </a:r>
            <a:endParaRPr kumimoji="1" lang="ja-JP" altLang="en-US" sz="3600" b="1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0D80C69D-FC50-4571-B684-152CA7D12003}"/>
              </a:ext>
            </a:extLst>
          </p:cNvPr>
          <p:cNvSpPr/>
          <p:nvPr/>
        </p:nvSpPr>
        <p:spPr>
          <a:xfrm>
            <a:off x="1209675" y="3924300"/>
            <a:ext cx="5600700" cy="1676400"/>
          </a:xfrm>
          <a:prstGeom prst="bevel">
            <a:avLst>
              <a:gd name="adj" fmla="val 1780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Presented by</a:t>
            </a:r>
          </a:p>
          <a:p>
            <a:pPr algn="ctr"/>
            <a:r>
              <a:rPr kumimoji="1" lang="en-US" altLang="ja-JP" sz="32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MEDIOCRE_GUY</a:t>
            </a:r>
            <a:endParaRPr kumimoji="1" lang="ja-JP" altLang="en-US" sz="32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91A7256A-F1F0-4E65-8560-EF7FB38DADD2}"/>
              </a:ext>
            </a:extLst>
          </p:cNvPr>
          <p:cNvSpPr/>
          <p:nvPr/>
        </p:nvSpPr>
        <p:spPr>
          <a:xfrm>
            <a:off x="7572374" y="3924299"/>
            <a:ext cx="3409949" cy="1676399"/>
          </a:xfrm>
          <a:prstGeom prst="foldedCorner">
            <a:avLst>
              <a:gd name="adj" fmla="val 70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April 4, 2024</a:t>
            </a:r>
            <a:endParaRPr kumimoji="1" lang="ja-JP" altLang="en-US" sz="3200" b="1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304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9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(5/15)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44F0C-5B1B-4AA8-87D9-1EF235A1455B}"/>
                  </a:ext>
                </a:extLst>
              </p:cNvPr>
              <p:cNvSpPr txBox="1"/>
              <p:nvPr/>
            </p:nvSpPr>
            <p:spPr>
              <a:xfrm>
                <a:off x="914399" y="914399"/>
                <a:ext cx="3953775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44F0C-5B1B-4AA8-87D9-1EF235A14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914399"/>
                <a:ext cx="3953775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EA870E-6EE7-4C26-AE78-56ACF1865E6F}"/>
              </a:ext>
            </a:extLst>
          </p:cNvPr>
          <p:cNvSpPr txBox="1"/>
          <p:nvPr/>
        </p:nvSpPr>
        <p:spPr>
          <a:xfrm>
            <a:off x="4934722" y="1105476"/>
            <a:ext cx="331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According to Bayes’ rule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28A8C383-1644-4400-BABE-43B853D3A2C0}"/>
              </a:ext>
            </a:extLst>
          </p:cNvPr>
          <p:cNvSpPr/>
          <p:nvPr/>
        </p:nvSpPr>
        <p:spPr>
          <a:xfrm rot="5400000">
            <a:off x="3761044" y="1715167"/>
            <a:ext cx="707886" cy="1000505"/>
          </a:xfrm>
          <a:prstGeom prst="bentUpArrow">
            <a:avLst>
              <a:gd name="adj1" fmla="val 13519"/>
              <a:gd name="adj2" fmla="val 25000"/>
              <a:gd name="adj3" fmla="val 31804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A21D94-6175-4AC4-9F2A-D9374484B7DB}"/>
                  </a:ext>
                </a:extLst>
              </p:cNvPr>
              <p:cNvSpPr/>
              <p:nvPr/>
            </p:nvSpPr>
            <p:spPr>
              <a:xfrm>
                <a:off x="4715061" y="1934107"/>
                <a:ext cx="317811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A21D94-6175-4AC4-9F2A-D9374484B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061" y="1934107"/>
                <a:ext cx="3178114" cy="874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2918EA-E581-4F76-9296-D2490029AF26}"/>
                  </a:ext>
                </a:extLst>
              </p:cNvPr>
              <p:cNvSpPr txBox="1"/>
              <p:nvPr/>
            </p:nvSpPr>
            <p:spPr>
              <a:xfrm>
                <a:off x="28382" y="1820488"/>
                <a:ext cx="3514914" cy="1068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The DDPM authors decided to condition this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(</a:t>
                </a:r>
                <a:r>
                  <a:rPr kumimoji="1" lang="en-US" altLang="ja-JP" sz="20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trick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)</a:t>
                </a:r>
                <a:endParaRPr kumimoji="1" lang="ja-JP" altLang="en-US" sz="2000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2918EA-E581-4F76-9296-D2490029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" y="1820488"/>
                <a:ext cx="3514914" cy="1068690"/>
              </a:xfrm>
              <a:prstGeom prst="rect">
                <a:avLst/>
              </a:prstGeom>
              <a:blipFill>
                <a:blip r:embed="rId7"/>
                <a:stretch>
                  <a:fillRect t="-3429" r="-347" b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7AAE3C2-4E51-4C64-8FBA-198D221D6A0C}"/>
              </a:ext>
            </a:extLst>
          </p:cNvPr>
          <p:cNvSpPr txBox="1"/>
          <p:nvPr/>
        </p:nvSpPr>
        <p:spPr>
          <a:xfrm>
            <a:off x="457199" y="2856788"/>
            <a:ext cx="233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So, </a:t>
            </a:r>
            <a:r>
              <a:rPr kumimoji="1"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VLB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becomes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7930F-F1A5-44ED-82CC-10500FFF9445}"/>
                  </a:ext>
                </a:extLst>
              </p:cNvPr>
              <p:cNvSpPr txBox="1"/>
              <p:nvPr/>
            </p:nvSpPr>
            <p:spPr>
              <a:xfrm>
                <a:off x="914399" y="3174339"/>
                <a:ext cx="8793818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7930F-F1A5-44ED-82CC-10500FFF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3174339"/>
                <a:ext cx="8793818" cy="1038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257E63-2E75-4115-975F-98C8C6257816}"/>
                  </a:ext>
                </a:extLst>
              </p:cNvPr>
              <p:cNvSpPr txBox="1"/>
              <p:nvPr/>
            </p:nvSpPr>
            <p:spPr>
              <a:xfrm>
                <a:off x="838199" y="4244506"/>
                <a:ext cx="11153118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257E63-2E75-4115-975F-98C8C6257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244506"/>
                <a:ext cx="11153118" cy="10384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F89E04E-5DD5-4587-8ADC-ECA367DF74CC}"/>
              </a:ext>
            </a:extLst>
          </p:cNvPr>
          <p:cNvSpPr/>
          <p:nvPr/>
        </p:nvSpPr>
        <p:spPr>
          <a:xfrm>
            <a:off x="6753225" y="4241543"/>
            <a:ext cx="2705100" cy="1133345"/>
          </a:xfrm>
          <a:prstGeom prst="wedgeRectCallout">
            <a:avLst>
              <a:gd name="adj1" fmla="val -139843"/>
              <a:gd name="adj2" fmla="val 89850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ECEB0A-AAE5-4CF4-A99F-CFE61B74B65D}"/>
                  </a:ext>
                </a:extLst>
              </p:cNvPr>
              <p:cNvSpPr txBox="1"/>
              <p:nvPr/>
            </p:nvSpPr>
            <p:spPr>
              <a:xfrm>
                <a:off x="-1" y="5799765"/>
                <a:ext cx="14192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For, </a:t>
                </a:r>
                <a14:m>
                  <m:oMath xmlns:m="http://schemas.openxmlformats.org/officeDocument/2006/math">
                    <m:r>
                      <a:rPr lang="en-US" altLang="ja-JP" sz="2000" b="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ja-JP" sz="20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=4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ECEB0A-AAE5-4CF4-A99F-CFE61B74B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799765"/>
                <a:ext cx="1419226" cy="400110"/>
              </a:xfrm>
              <a:prstGeom prst="rect">
                <a:avLst/>
              </a:prstGeom>
              <a:blipFill>
                <a:blip r:embed="rId10"/>
                <a:stretch>
                  <a:fillRect l="-858" t="-7576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AB3806-EFC7-468A-81FA-D508484B12F2}"/>
                  </a:ext>
                </a:extLst>
              </p:cNvPr>
              <p:cNvSpPr/>
              <p:nvPr/>
            </p:nvSpPr>
            <p:spPr>
              <a:xfrm>
                <a:off x="1419226" y="5368657"/>
                <a:ext cx="10772774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4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AB3806-EFC7-468A-81FA-D508484B1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6" y="5368657"/>
                <a:ext cx="10772774" cy="12813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4804E91-8BD4-474A-8FEA-A9147A64E529}"/>
              </a:ext>
            </a:extLst>
          </p:cNvPr>
          <p:cNvSpPr/>
          <p:nvPr/>
        </p:nvSpPr>
        <p:spPr>
          <a:xfrm>
            <a:off x="8410574" y="5600700"/>
            <a:ext cx="2276476" cy="36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E50429-FA13-4856-AD57-161111A0F6CE}"/>
              </a:ext>
            </a:extLst>
          </p:cNvPr>
          <p:cNvSpPr/>
          <p:nvPr/>
        </p:nvSpPr>
        <p:spPr>
          <a:xfrm>
            <a:off x="9544049" y="6067425"/>
            <a:ext cx="2276476" cy="36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2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/>
      <p:bldP spid="13" grpId="0"/>
      <p:bldP spid="14" grpId="0"/>
      <p:bldP spid="15" grpId="0"/>
      <p:bldP spid="17" grpId="0" animBg="1"/>
      <p:bldP spid="18" grpId="0"/>
      <p:bldP spid="19" grpId="0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10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(6/15)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5801D-E769-4CC9-8ECB-8A8A88A1CD2A}"/>
              </a:ext>
            </a:extLst>
          </p:cNvPr>
          <p:cNvSpPr txBox="1"/>
          <p:nvPr/>
        </p:nvSpPr>
        <p:spPr>
          <a:xfrm>
            <a:off x="390525" y="914362"/>
            <a:ext cx="292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Eventually, we obtain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04A7B5-C77B-4BDA-A1B5-B77439BCA454}"/>
                  </a:ext>
                </a:extLst>
              </p:cNvPr>
              <p:cNvSpPr/>
              <p:nvPr/>
            </p:nvSpPr>
            <p:spPr>
              <a:xfrm>
                <a:off x="3402806" y="1257322"/>
                <a:ext cx="5386387" cy="1129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400" i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04A7B5-C77B-4BDA-A1B5-B77439BCA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806" y="1257322"/>
                <a:ext cx="5386387" cy="1129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70CFD67-393A-49A2-87FC-DCC5DCBA7E3F}"/>
              </a:ext>
            </a:extLst>
          </p:cNvPr>
          <p:cNvSpPr txBox="1"/>
          <p:nvPr/>
        </p:nvSpPr>
        <p:spPr>
          <a:xfrm>
            <a:off x="342900" y="2386349"/>
            <a:ext cx="2952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Hence, VLB becomes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DE530-BCDF-472F-9A04-241CA439BEA0}"/>
                  </a:ext>
                </a:extLst>
              </p:cNvPr>
              <p:cNvSpPr txBox="1"/>
              <p:nvPr/>
            </p:nvSpPr>
            <p:spPr>
              <a:xfrm>
                <a:off x="824239" y="2767409"/>
                <a:ext cx="10055830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DE530-BCDF-472F-9A04-241CA439B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9" y="2767409"/>
                <a:ext cx="10055830" cy="1038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5738FC1-4DB4-421D-9C81-B14A94337CE6}"/>
              </a:ext>
            </a:extLst>
          </p:cNvPr>
          <p:cNvSpPr txBox="1"/>
          <p:nvPr/>
        </p:nvSpPr>
        <p:spPr>
          <a:xfrm>
            <a:off x="276225" y="3871487"/>
            <a:ext cx="3409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Log division rule gives us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D17DEB-476B-4EDE-BC74-FEFFDE67BD64}"/>
                  </a:ext>
                </a:extLst>
              </p:cNvPr>
              <p:cNvSpPr txBox="1"/>
              <p:nvPr/>
            </p:nvSpPr>
            <p:spPr>
              <a:xfrm>
                <a:off x="1982953" y="4379015"/>
                <a:ext cx="889711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D17DEB-476B-4EDE-BC74-FEFFDE67B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953" y="4379015"/>
                <a:ext cx="8897116" cy="4168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83D5EE4-DFED-4E52-9AA1-6B234F982313}"/>
              </a:ext>
            </a:extLst>
          </p:cNvPr>
          <p:cNvSpPr/>
          <p:nvPr/>
        </p:nvSpPr>
        <p:spPr>
          <a:xfrm>
            <a:off x="3994777" y="4392196"/>
            <a:ext cx="2200276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7285F9-DB5D-4D49-9B06-9798A6945262}"/>
              </a:ext>
            </a:extLst>
          </p:cNvPr>
          <p:cNvSpPr/>
          <p:nvPr/>
        </p:nvSpPr>
        <p:spPr>
          <a:xfrm>
            <a:off x="6257925" y="4392197"/>
            <a:ext cx="2200276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8178BE-BB8E-45D9-9250-7765ACABFC4C}"/>
                  </a:ext>
                </a:extLst>
              </p:cNvPr>
              <p:cNvSpPr txBox="1"/>
              <p:nvPr/>
            </p:nvSpPr>
            <p:spPr>
              <a:xfrm>
                <a:off x="66673" y="5306276"/>
                <a:ext cx="9970615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8178BE-BB8E-45D9-9250-7765ACABF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3" y="5306276"/>
                <a:ext cx="9970615" cy="1038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36879BB3-E3F4-47AB-91B7-892228965B5D}"/>
              </a:ext>
            </a:extLst>
          </p:cNvPr>
          <p:cNvSpPr/>
          <p:nvPr/>
        </p:nvSpPr>
        <p:spPr>
          <a:xfrm rot="10800000">
            <a:off x="114299" y="3234189"/>
            <a:ext cx="466725" cy="2214109"/>
          </a:xfrm>
          <a:prstGeom prst="bentUpArrow">
            <a:avLst>
              <a:gd name="adj1" fmla="val 29070"/>
              <a:gd name="adj2" fmla="val 45838"/>
              <a:gd name="adj3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8205D7-E3E8-494B-99C6-4E8B8C4413BE}"/>
              </a:ext>
            </a:extLst>
          </p:cNvPr>
          <p:cNvSpPr/>
          <p:nvPr/>
        </p:nvSpPr>
        <p:spPr>
          <a:xfrm>
            <a:off x="6383886" y="2829422"/>
            <a:ext cx="4448558" cy="9144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6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 animBg="1"/>
      <p:bldP spid="15" grpId="0" animBg="1"/>
      <p:bldP spid="17" grpId="0"/>
      <p:bldP spid="18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11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(7/15)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77D52-5E1B-4685-968B-834CEC60353D}"/>
              </a:ext>
            </a:extLst>
          </p:cNvPr>
          <p:cNvSpPr txBox="1"/>
          <p:nvPr/>
        </p:nvSpPr>
        <p:spPr>
          <a:xfrm>
            <a:off x="600074" y="914362"/>
            <a:ext cx="2952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Simplification results in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34CF1D-4FD7-4D88-B39D-4ECFA2088A41}"/>
                  </a:ext>
                </a:extLst>
              </p:cNvPr>
              <p:cNvSpPr txBox="1"/>
              <p:nvPr/>
            </p:nvSpPr>
            <p:spPr>
              <a:xfrm>
                <a:off x="676274" y="1381976"/>
                <a:ext cx="7844968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34CF1D-4FD7-4D88-B39D-4ECFA208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4" y="1381976"/>
                <a:ext cx="7844968" cy="1038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790E0092-8B8F-4598-9893-91B28789D489}"/>
              </a:ext>
            </a:extLst>
          </p:cNvPr>
          <p:cNvSpPr/>
          <p:nvPr/>
        </p:nvSpPr>
        <p:spPr>
          <a:xfrm rot="5400000">
            <a:off x="531098" y="2600560"/>
            <a:ext cx="707888" cy="39848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3405C-F0F8-41AA-B83A-345596EDCB63}"/>
                  </a:ext>
                </a:extLst>
              </p:cNvPr>
              <p:cNvSpPr txBox="1"/>
              <p:nvPr/>
            </p:nvSpPr>
            <p:spPr>
              <a:xfrm>
                <a:off x="676274" y="3122512"/>
                <a:ext cx="10413685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3405C-F0F8-41AA-B83A-345596EDC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4" y="3122512"/>
                <a:ext cx="10413685" cy="1038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05422971-93D2-4461-9A70-D79A13DD09AC}"/>
              </a:ext>
            </a:extLst>
          </p:cNvPr>
          <p:cNvSpPr/>
          <p:nvPr/>
        </p:nvSpPr>
        <p:spPr>
          <a:xfrm>
            <a:off x="742949" y="3362326"/>
            <a:ext cx="2905126" cy="628650"/>
          </a:xfrm>
          <a:prstGeom prst="wedgeRectCallout">
            <a:avLst>
              <a:gd name="adj1" fmla="val -36236"/>
              <a:gd name="adj2" fmla="val 136820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13DB2-B54C-48D4-A7D6-6B150BA2D2D0}"/>
              </a:ext>
            </a:extLst>
          </p:cNvPr>
          <p:cNvSpPr txBox="1"/>
          <p:nvPr/>
        </p:nvSpPr>
        <p:spPr>
          <a:xfrm>
            <a:off x="219076" y="4489147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This part has no learnable parameters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5E2CF1C6-9311-46C9-961B-402BA4463E5B}"/>
              </a:ext>
            </a:extLst>
          </p:cNvPr>
          <p:cNvSpPr/>
          <p:nvPr/>
        </p:nvSpPr>
        <p:spPr>
          <a:xfrm>
            <a:off x="5048250" y="3362327"/>
            <a:ext cx="1809750" cy="628650"/>
          </a:xfrm>
          <a:prstGeom prst="wedgeRectCallout">
            <a:avLst>
              <a:gd name="adj1" fmla="val -16979"/>
              <a:gd name="adj2" fmla="val 21257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064115-BDD2-43AF-9689-227A38F78A62}"/>
                  </a:ext>
                </a:extLst>
              </p:cNvPr>
              <p:cNvSpPr/>
              <p:nvPr/>
            </p:nvSpPr>
            <p:spPr>
              <a:xfrm>
                <a:off x="3883345" y="4994570"/>
                <a:ext cx="3521862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smtClean="0">
                          <a:solidFill>
                            <a:schemeClr val="accent1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ja-JP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064115-BDD2-43AF-9689-227A38F78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345" y="4994570"/>
                <a:ext cx="3521862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3159E852-21F1-4395-90E3-1740A3A183DA}"/>
              </a:ext>
            </a:extLst>
          </p:cNvPr>
          <p:cNvSpPr/>
          <p:nvPr/>
        </p:nvSpPr>
        <p:spPr>
          <a:xfrm>
            <a:off x="7048500" y="3362326"/>
            <a:ext cx="1524003" cy="628650"/>
          </a:xfrm>
          <a:prstGeom prst="wedgeRectCallout">
            <a:avLst>
              <a:gd name="adj1" fmla="val 101113"/>
              <a:gd name="adj2" fmla="val 24288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698EFF-6EDC-42C3-9F32-79917EAAFD1C}"/>
                  </a:ext>
                </a:extLst>
              </p:cNvPr>
              <p:cNvSpPr/>
              <p:nvPr/>
            </p:nvSpPr>
            <p:spPr>
              <a:xfrm>
                <a:off x="7738550" y="5200605"/>
                <a:ext cx="33709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smtClean="0">
                          <a:solidFill>
                            <a:schemeClr val="accent2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698EFF-6EDC-42C3-9F32-79917EAAF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50" y="5200605"/>
                <a:ext cx="3370923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CC90FE-FFE4-4AD8-8FFA-F692BA52A436}"/>
                  </a:ext>
                </a:extLst>
              </p:cNvPr>
              <p:cNvSpPr txBox="1"/>
              <p:nvPr/>
            </p:nvSpPr>
            <p:spPr>
              <a:xfrm>
                <a:off x="404500" y="5624208"/>
                <a:ext cx="5478616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CC90FE-FFE4-4AD8-8FFA-F692BA52A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0" y="5624208"/>
                <a:ext cx="5478616" cy="7822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27820B0-49FC-4A08-BA5F-06A26584B399}"/>
              </a:ext>
            </a:extLst>
          </p:cNvPr>
          <p:cNvSpPr txBox="1"/>
          <p:nvPr/>
        </p:nvSpPr>
        <p:spPr>
          <a:xfrm>
            <a:off x="5883116" y="5847066"/>
            <a:ext cx="167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Bayes’ rule</a:t>
            </a:r>
            <a:endParaRPr kumimoji="1" lang="ja-JP" altLang="en-US" sz="2000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E50552-729D-49CE-96A7-E1DAF4A51041}"/>
              </a:ext>
            </a:extLst>
          </p:cNvPr>
          <p:cNvCxnSpPr>
            <a:cxnSpLocks/>
          </p:cNvCxnSpPr>
          <p:nvPr/>
        </p:nvCxnSpPr>
        <p:spPr>
          <a:xfrm flipH="1">
            <a:off x="1707363" y="3897334"/>
            <a:ext cx="3521863" cy="2046304"/>
          </a:xfrm>
          <a:prstGeom prst="straightConnector1">
            <a:avLst/>
          </a:prstGeom>
          <a:ln w="762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89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 animBg="1"/>
      <p:bldP spid="13" grpId="0"/>
      <p:bldP spid="14" grpId="0" animBg="1"/>
      <p:bldP spid="15" grpId="0"/>
      <p:bldP spid="17" grpId="0" animBg="1"/>
      <p:bldP spid="18" grpId="0"/>
      <p:bldP spid="2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12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(8/15)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98D2CC-F00D-4574-A62D-27B5BCF24BA6}"/>
                  </a:ext>
                </a:extLst>
              </p:cNvPr>
              <p:cNvSpPr txBox="1"/>
              <p:nvPr/>
            </p:nvSpPr>
            <p:spPr>
              <a:xfrm>
                <a:off x="9525" y="811187"/>
                <a:ext cx="7890750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ja-JP" altLang="en-US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ja-JP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kumimoji="1" lang="ja-JP" altLang="en-US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ja-JP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kumimoji="1" lang="ja-JP" altLang="en-US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98D2CC-F00D-4574-A62D-27B5BCF2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811187"/>
                <a:ext cx="7890750" cy="990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46D60-86AB-4920-ABF0-9E619C089A99}"/>
                  </a:ext>
                </a:extLst>
              </p:cNvPr>
              <p:cNvSpPr txBox="1"/>
              <p:nvPr/>
            </p:nvSpPr>
            <p:spPr>
              <a:xfrm>
                <a:off x="9525" y="1989143"/>
                <a:ext cx="10319940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ja-JP" sz="20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ja-JP" sz="20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i="1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i="1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ja-JP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kumimoji="1" lang="ja-JP" altLang="en-US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46D60-86AB-4920-ABF0-9E619C089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1989143"/>
                <a:ext cx="10319940" cy="990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63CF31-0386-4C38-BC00-40801F4E7C62}"/>
                  </a:ext>
                </a:extLst>
              </p:cNvPr>
              <p:cNvSpPr txBox="1"/>
              <p:nvPr/>
            </p:nvSpPr>
            <p:spPr>
              <a:xfrm>
                <a:off x="9525" y="3178186"/>
                <a:ext cx="9037731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63CF31-0386-4C38-BC00-40801F4E7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3178186"/>
                <a:ext cx="9037731" cy="1149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44ED15-AC22-496C-938C-503DC39638E9}"/>
                  </a:ext>
                </a:extLst>
              </p:cNvPr>
              <p:cNvSpPr txBox="1"/>
              <p:nvPr/>
            </p:nvSpPr>
            <p:spPr>
              <a:xfrm>
                <a:off x="9848850" y="4178560"/>
                <a:ext cx="1608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44ED15-AC22-496C-938C-503DC3963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850" y="4178560"/>
                <a:ext cx="1608197" cy="369332"/>
              </a:xfrm>
              <a:prstGeom prst="rect">
                <a:avLst/>
              </a:prstGeom>
              <a:blipFill>
                <a:blip r:embed="rId8"/>
                <a:stretch>
                  <a:fillRect l="-6084" r="-380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CAE545-DF9B-4E4F-92D5-19801FC69579}"/>
                  </a:ext>
                </a:extLst>
              </p:cNvPr>
              <p:cNvSpPr txBox="1"/>
              <p:nvPr/>
            </p:nvSpPr>
            <p:spPr>
              <a:xfrm>
                <a:off x="9848850" y="5684769"/>
                <a:ext cx="223740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CAE545-DF9B-4E4F-92D5-19801FC69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850" y="5684769"/>
                <a:ext cx="2237407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BA94B0-82BF-4606-83B9-D5D853163EB3}"/>
                  </a:ext>
                </a:extLst>
              </p:cNvPr>
              <p:cNvSpPr/>
              <p:nvPr/>
            </p:nvSpPr>
            <p:spPr>
              <a:xfrm>
                <a:off x="0" y="4850601"/>
                <a:ext cx="7518148" cy="1171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BA94B0-82BF-4606-83B9-D5D853163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50601"/>
                <a:ext cx="7518148" cy="1171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E9248-40BE-4245-AA92-33025649E1CB}"/>
                  </a:ext>
                </a:extLst>
              </p:cNvPr>
              <p:cNvSpPr txBox="1"/>
              <p:nvPr/>
            </p:nvSpPr>
            <p:spPr>
              <a:xfrm>
                <a:off x="9848850" y="4547892"/>
                <a:ext cx="1633268" cy="103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E9248-40BE-4245-AA92-33025649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850" y="4547892"/>
                <a:ext cx="1633268" cy="10338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4A51E6-79AB-441D-BE50-BEE645D344D2}"/>
                  </a:ext>
                </a:extLst>
              </p:cNvPr>
              <p:cNvSpPr/>
              <p:nvPr/>
            </p:nvSpPr>
            <p:spPr>
              <a:xfrm>
                <a:off x="5876924" y="5811431"/>
                <a:ext cx="25892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l-G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4A51E6-79AB-441D-BE50-BEE645D34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24" y="5811431"/>
                <a:ext cx="2589299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58B350E-97F7-4813-9A98-4C02DA619480}"/>
                  </a:ext>
                </a:extLst>
              </p:cNvPr>
              <p:cNvSpPr/>
              <p:nvPr/>
            </p:nvSpPr>
            <p:spPr>
              <a:xfrm>
                <a:off x="5823319" y="6175806"/>
                <a:ext cx="2696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l-G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58B350E-97F7-4813-9A98-4C02DA619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319" y="6175806"/>
                <a:ext cx="2696507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9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3" grpId="0"/>
      <p:bldP spid="11" grpId="0"/>
      <p:bldP spid="5" grpId="0"/>
      <p:bldP spid="13" grpId="0"/>
      <p:bldP spid="7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13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(9/15)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A016FC-33F6-4161-82D3-7B5D2F79CBE2}"/>
                  </a:ext>
                </a:extLst>
              </p:cNvPr>
              <p:cNvSpPr txBox="1"/>
              <p:nvPr/>
            </p:nvSpPr>
            <p:spPr>
              <a:xfrm>
                <a:off x="9525" y="806461"/>
                <a:ext cx="9037731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0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0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A016FC-33F6-4161-82D3-7B5D2F79C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806461"/>
                <a:ext cx="9037731" cy="11496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113F5-D342-411B-9300-55F781697F26}"/>
                  </a:ext>
                </a:extLst>
              </p:cNvPr>
              <p:cNvSpPr txBox="1"/>
              <p:nvPr/>
            </p:nvSpPr>
            <p:spPr>
              <a:xfrm>
                <a:off x="9525" y="1960474"/>
                <a:ext cx="9767930" cy="1581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ja-JP" altLang="en-U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ja-JP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kumimoji="1" lang="en-US" altLang="ja-JP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113F5-D342-411B-9300-55F781697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1960474"/>
                <a:ext cx="9767930" cy="1581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02068B-FCE0-4028-BF4E-A9A5BC4FA62F}"/>
                  </a:ext>
                </a:extLst>
              </p:cNvPr>
              <p:cNvSpPr/>
              <p:nvPr/>
            </p:nvSpPr>
            <p:spPr>
              <a:xfrm>
                <a:off x="1247878" y="3803434"/>
                <a:ext cx="5143396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02068B-FCE0-4028-BF4E-A9A5BC4FA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78" y="3803434"/>
                <a:ext cx="5143396" cy="9810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23159F-49D9-4CAE-917B-8AB263BE607F}"/>
                  </a:ext>
                </a:extLst>
              </p:cNvPr>
              <p:cNvSpPr/>
              <p:nvPr/>
            </p:nvSpPr>
            <p:spPr>
              <a:xfrm>
                <a:off x="1247878" y="5046102"/>
                <a:ext cx="4636719" cy="947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23159F-49D9-4CAE-917B-8AB263BE6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78" y="5046102"/>
                <a:ext cx="4636719" cy="947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6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14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(10/15)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792F2-AEEF-4FC6-86DE-433A2D6D5BF5}"/>
                  </a:ext>
                </a:extLst>
              </p:cNvPr>
              <p:cNvSpPr txBox="1"/>
              <p:nvPr/>
            </p:nvSpPr>
            <p:spPr>
              <a:xfrm>
                <a:off x="238125" y="948227"/>
                <a:ext cx="5775042" cy="854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792F2-AEEF-4FC6-86DE-433A2D6D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948227"/>
                <a:ext cx="5775042" cy="854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5290832-8AA9-4D17-9A18-E0DDCFD09E6A}"/>
              </a:ext>
            </a:extLst>
          </p:cNvPr>
          <p:cNvSpPr txBox="1"/>
          <p:nvPr/>
        </p:nvSpPr>
        <p:spPr>
          <a:xfrm>
            <a:off x="238125" y="1960728"/>
            <a:ext cx="325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From forward process </a:t>
            </a:r>
            <a:r>
              <a:rPr lang="en-US" altLang="ja-JP" sz="2000" dirty="0">
                <a:solidFill>
                  <a:srgbClr val="FFFF00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Arial" panose="020B0604020202020204" pitchFamily="34" charset="0"/>
              </a:rPr>
              <a:t>→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664130-55FF-4165-8EAA-325DF60D8289}"/>
                  </a:ext>
                </a:extLst>
              </p:cNvPr>
              <p:cNvSpPr txBox="1"/>
              <p:nvPr/>
            </p:nvSpPr>
            <p:spPr>
              <a:xfrm>
                <a:off x="3495676" y="1933579"/>
                <a:ext cx="3271408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664130-55FF-4165-8EAA-325DF60D8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76" y="1933579"/>
                <a:ext cx="3271408" cy="453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CF69E1-D5AA-4CF7-BDDE-61D8712CCC2A}"/>
              </a:ext>
            </a:extLst>
          </p:cNvPr>
          <p:cNvSpPr/>
          <p:nvPr/>
        </p:nvSpPr>
        <p:spPr>
          <a:xfrm>
            <a:off x="2771702" y="2705944"/>
            <a:ext cx="707888" cy="39848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00EDD-C5A8-4B2B-B313-571F13B60389}"/>
                  </a:ext>
                </a:extLst>
              </p:cNvPr>
              <p:cNvSpPr txBox="1"/>
              <p:nvPr/>
            </p:nvSpPr>
            <p:spPr>
              <a:xfrm>
                <a:off x="3476626" y="2480744"/>
                <a:ext cx="3494418" cy="848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00EDD-C5A8-4B2B-B313-571F13B60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26" y="2480744"/>
                <a:ext cx="3494418" cy="848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1B41CD-5459-4D0D-8030-F9C63CE8BB89}"/>
                  </a:ext>
                </a:extLst>
              </p:cNvPr>
              <p:cNvSpPr txBox="1"/>
              <p:nvPr/>
            </p:nvSpPr>
            <p:spPr>
              <a:xfrm>
                <a:off x="238125" y="3554615"/>
                <a:ext cx="8163132" cy="947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1B41CD-5459-4D0D-8030-F9C63CE8B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3554615"/>
                <a:ext cx="8163132" cy="9475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B64F09-8A7F-41C1-9FE1-62001FA91D71}"/>
                  </a:ext>
                </a:extLst>
              </p:cNvPr>
              <p:cNvSpPr txBox="1"/>
              <p:nvPr/>
            </p:nvSpPr>
            <p:spPr>
              <a:xfrm>
                <a:off x="1409700" y="4668183"/>
                <a:ext cx="7871064" cy="958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i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B64F09-8A7F-41C1-9FE1-62001FA91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68183"/>
                <a:ext cx="7871064" cy="9585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3C1AD-48D0-45FA-A705-F6D70E7857DA}"/>
                  </a:ext>
                </a:extLst>
              </p:cNvPr>
              <p:cNvSpPr txBox="1"/>
              <p:nvPr/>
            </p:nvSpPr>
            <p:spPr>
              <a:xfrm>
                <a:off x="1581150" y="6116119"/>
                <a:ext cx="15812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3C1AD-48D0-45FA-A705-F6D70E785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50" y="6116119"/>
                <a:ext cx="1581202" cy="369332"/>
              </a:xfrm>
              <a:prstGeom prst="rect">
                <a:avLst/>
              </a:prstGeom>
              <a:blipFill>
                <a:blip r:embed="rId10"/>
                <a:stretch>
                  <a:fillRect l="-1154" r="-1538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7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animBg="1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15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(11/15)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FF2A17-74A9-45EA-BF36-DC2D697989BF}"/>
                  </a:ext>
                </a:extLst>
              </p:cNvPr>
              <p:cNvSpPr/>
              <p:nvPr/>
            </p:nvSpPr>
            <p:spPr>
              <a:xfrm>
                <a:off x="0" y="800100"/>
                <a:ext cx="9867188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i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FF2A17-74A9-45EA-BF36-DC2D69798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0100"/>
                <a:ext cx="9867188" cy="1039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42A050-E1D7-47DC-9C5E-8FC8008E51DB}"/>
                  </a:ext>
                </a:extLst>
              </p:cNvPr>
              <p:cNvSpPr txBox="1"/>
              <p:nvPr/>
            </p:nvSpPr>
            <p:spPr>
              <a:xfrm>
                <a:off x="9867188" y="1135352"/>
                <a:ext cx="1608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42A050-E1D7-47DC-9C5E-8FC8008E5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88" y="1135352"/>
                <a:ext cx="1608197" cy="369332"/>
              </a:xfrm>
              <a:prstGeom prst="rect">
                <a:avLst/>
              </a:prstGeom>
              <a:blipFill>
                <a:blip r:embed="rId6"/>
                <a:stretch>
                  <a:fillRect l="-6084" r="-380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C1B240-EE20-432F-B4E9-EDCD393D0AD3}"/>
                  </a:ext>
                </a:extLst>
              </p:cNvPr>
              <p:cNvSpPr/>
              <p:nvPr/>
            </p:nvSpPr>
            <p:spPr>
              <a:xfrm>
                <a:off x="254413" y="1917897"/>
                <a:ext cx="6021970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C1B240-EE20-432F-B4E9-EDCD393D0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3" y="1917897"/>
                <a:ext cx="6021970" cy="10398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B2D091-7D1C-4FDE-B53C-5F6D7A56EA05}"/>
                  </a:ext>
                </a:extLst>
              </p:cNvPr>
              <p:cNvSpPr txBox="1"/>
              <p:nvPr/>
            </p:nvSpPr>
            <p:spPr>
              <a:xfrm>
                <a:off x="6276383" y="2237831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B2D091-7D1C-4FDE-B53C-5F6D7A56E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83" y="2237831"/>
                <a:ext cx="1686039" cy="369332"/>
              </a:xfrm>
              <a:prstGeom prst="rect">
                <a:avLst/>
              </a:prstGeom>
              <a:blipFill>
                <a:blip r:embed="rId8"/>
                <a:stretch>
                  <a:fillRect l="-1812" r="-1087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DAED97-55C9-4EEC-8A81-B0F5A843E366}"/>
                  </a:ext>
                </a:extLst>
              </p:cNvPr>
              <p:cNvSpPr/>
              <p:nvPr/>
            </p:nvSpPr>
            <p:spPr>
              <a:xfrm>
                <a:off x="304800" y="2937754"/>
                <a:ext cx="6483763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DAED97-55C9-4EEC-8A81-B0F5A843E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937754"/>
                <a:ext cx="6483763" cy="10398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C9FF650-F23B-4971-9F5A-ED3051C2804C}"/>
              </a:ext>
            </a:extLst>
          </p:cNvPr>
          <p:cNvSpPr/>
          <p:nvPr/>
        </p:nvSpPr>
        <p:spPr>
          <a:xfrm>
            <a:off x="771525" y="2996613"/>
            <a:ext cx="11811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929911-18DC-4C4C-A4FA-E72E93677B84}"/>
              </a:ext>
            </a:extLst>
          </p:cNvPr>
          <p:cNvSpPr/>
          <p:nvPr/>
        </p:nvSpPr>
        <p:spPr>
          <a:xfrm>
            <a:off x="5486399" y="2996613"/>
            <a:ext cx="11811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A26548-687C-4FC4-81A0-66A2645EDCCA}"/>
                  </a:ext>
                </a:extLst>
              </p:cNvPr>
              <p:cNvSpPr/>
              <p:nvPr/>
            </p:nvSpPr>
            <p:spPr>
              <a:xfrm>
                <a:off x="304800" y="3972801"/>
                <a:ext cx="2503762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A26548-687C-4FC4-81A0-66A2645ED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72801"/>
                <a:ext cx="2503762" cy="10398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2133C2-FFCF-4BEF-BC02-9F2133BD905D}"/>
                  </a:ext>
                </a:extLst>
              </p:cNvPr>
              <p:cNvSpPr txBox="1"/>
              <p:nvPr/>
            </p:nvSpPr>
            <p:spPr>
              <a:xfrm>
                <a:off x="2874759" y="4308053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2133C2-FFCF-4BEF-BC02-9F2133BD9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759" y="4308053"/>
                <a:ext cx="1686039" cy="369332"/>
              </a:xfrm>
              <a:prstGeom prst="rect">
                <a:avLst/>
              </a:prstGeom>
              <a:blipFill>
                <a:blip r:embed="rId11"/>
                <a:stretch>
                  <a:fillRect l="-1812" r="-1087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D7635BB-CE6F-454E-BF54-F8F9F8E96024}"/>
              </a:ext>
            </a:extLst>
          </p:cNvPr>
          <p:cNvSpPr/>
          <p:nvPr/>
        </p:nvSpPr>
        <p:spPr>
          <a:xfrm>
            <a:off x="1585256" y="4022381"/>
            <a:ext cx="1072219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D7123-7936-40EA-8165-C59F999C71A8}"/>
              </a:ext>
            </a:extLst>
          </p:cNvPr>
          <p:cNvSpPr/>
          <p:nvPr/>
        </p:nvSpPr>
        <p:spPr>
          <a:xfrm>
            <a:off x="1435565" y="4562907"/>
            <a:ext cx="1072219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EA3127-EC7F-4DE0-94F1-9D332E046EB6}"/>
                  </a:ext>
                </a:extLst>
              </p:cNvPr>
              <p:cNvSpPr/>
              <p:nvPr/>
            </p:nvSpPr>
            <p:spPr>
              <a:xfrm>
                <a:off x="304800" y="5018064"/>
                <a:ext cx="1913408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EA3127-EC7F-4DE0-94F1-9D332E046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18064"/>
                <a:ext cx="1913408" cy="10398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B3D17-C7DC-45A4-A493-AFAFBB827710}"/>
                  </a:ext>
                </a:extLst>
              </p:cNvPr>
              <p:cNvSpPr txBox="1"/>
              <p:nvPr/>
            </p:nvSpPr>
            <p:spPr>
              <a:xfrm>
                <a:off x="2312784" y="5353316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B3D17-C7DC-45A4-A493-AFAFBB827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784" y="5353316"/>
                <a:ext cx="1686039" cy="369332"/>
              </a:xfrm>
              <a:prstGeom prst="rect">
                <a:avLst/>
              </a:prstGeom>
              <a:blipFill>
                <a:blip r:embed="rId13"/>
                <a:stretch>
                  <a:fillRect l="-1444" r="-722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1F467-003C-41CF-8D37-20AE014A8697}"/>
                  </a:ext>
                </a:extLst>
              </p:cNvPr>
              <p:cNvSpPr/>
              <p:nvPr/>
            </p:nvSpPr>
            <p:spPr>
              <a:xfrm>
                <a:off x="304800" y="5979405"/>
                <a:ext cx="1088952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1F467-003C-41CF-8D37-20AE014A8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979405"/>
                <a:ext cx="1088952" cy="8712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DC93E36-549D-4C95-B8DC-7692F81F0474}"/>
              </a:ext>
            </a:extLst>
          </p:cNvPr>
          <p:cNvSpPr/>
          <p:nvPr/>
        </p:nvSpPr>
        <p:spPr>
          <a:xfrm>
            <a:off x="990600" y="5086249"/>
            <a:ext cx="8763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02EEBC-456E-42F5-AB64-8FA8B8868903}"/>
              </a:ext>
            </a:extLst>
          </p:cNvPr>
          <p:cNvSpPr/>
          <p:nvPr/>
        </p:nvSpPr>
        <p:spPr>
          <a:xfrm>
            <a:off x="1268361" y="5597954"/>
            <a:ext cx="8763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8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/>
      <p:bldP spid="11" grpId="0"/>
      <p:bldP spid="13" grpId="0"/>
      <p:bldP spid="14" grpId="0" animBg="1"/>
      <p:bldP spid="15" grpId="0" animBg="1"/>
      <p:bldP spid="17" grpId="0"/>
      <p:bldP spid="18" grpId="0"/>
      <p:bldP spid="19" grpId="0" animBg="1"/>
      <p:bldP spid="21" grpId="0" animBg="1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16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(12/15)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880C6-636D-4C3E-858F-AEC72DF93999}"/>
                  </a:ext>
                </a:extLst>
              </p:cNvPr>
              <p:cNvSpPr/>
              <p:nvPr/>
            </p:nvSpPr>
            <p:spPr>
              <a:xfrm>
                <a:off x="270123" y="810994"/>
                <a:ext cx="3056158" cy="1045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880C6-636D-4C3E-858F-AEC72DF93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23" y="810994"/>
                <a:ext cx="3056158" cy="1045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86CE6C-8BD2-4D0E-BC5D-ABBAFFEABC52}"/>
                  </a:ext>
                </a:extLst>
              </p:cNvPr>
              <p:cNvSpPr/>
              <p:nvPr/>
            </p:nvSpPr>
            <p:spPr>
              <a:xfrm>
                <a:off x="565845" y="1858393"/>
                <a:ext cx="2760436" cy="1124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p>
                            <m:sSupPr>
                              <m:ctrlP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86CE6C-8BD2-4D0E-BC5D-ABBAFFEAB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5" y="1858393"/>
                <a:ext cx="2760436" cy="1124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E2518B-A359-4DA4-97BB-81A1D528AF4C}"/>
                  </a:ext>
                </a:extLst>
              </p:cNvPr>
              <p:cNvSpPr/>
              <p:nvPr/>
            </p:nvSpPr>
            <p:spPr>
              <a:xfrm>
                <a:off x="565845" y="2982868"/>
                <a:ext cx="2182521" cy="105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E2518B-A359-4DA4-97BB-81A1D528A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5" y="2982868"/>
                <a:ext cx="2182521" cy="10568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8F5C5E-4BEA-4E41-9108-BFC9A5915CEC}"/>
                  </a:ext>
                </a:extLst>
              </p:cNvPr>
              <p:cNvSpPr/>
              <p:nvPr/>
            </p:nvSpPr>
            <p:spPr>
              <a:xfrm>
                <a:off x="565845" y="4039760"/>
                <a:ext cx="2778389" cy="1045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8F5C5E-4BEA-4E41-9108-BFC9A5915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5" y="4039760"/>
                <a:ext cx="2778389" cy="10456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73C250-88F6-4EE7-9565-1026F83AC002}"/>
                  </a:ext>
                </a:extLst>
              </p:cNvPr>
              <p:cNvSpPr txBox="1"/>
              <p:nvPr/>
            </p:nvSpPr>
            <p:spPr>
              <a:xfrm>
                <a:off x="3455784" y="4377929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73C250-88F6-4EE7-9565-1026F83AC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784" y="4377929"/>
                <a:ext cx="1686039" cy="369332"/>
              </a:xfrm>
              <a:prstGeom prst="rect">
                <a:avLst/>
              </a:prstGeom>
              <a:blipFill>
                <a:blip r:embed="rId9"/>
                <a:stretch>
                  <a:fillRect l="-1812" r="-1087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85C1B-8A80-4135-9A35-BE6F4F369D82}"/>
                  </a:ext>
                </a:extLst>
              </p:cNvPr>
              <p:cNvSpPr/>
              <p:nvPr/>
            </p:nvSpPr>
            <p:spPr>
              <a:xfrm>
                <a:off x="565844" y="5084129"/>
                <a:ext cx="2156038" cy="948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85C1B-8A80-4135-9A35-BE6F4F369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4" y="5084129"/>
                <a:ext cx="2156038" cy="9487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C39687-32A8-4CF4-9216-34C412D47F6F}"/>
                  </a:ext>
                </a:extLst>
              </p:cNvPr>
              <p:cNvSpPr txBox="1"/>
              <p:nvPr/>
            </p:nvSpPr>
            <p:spPr>
              <a:xfrm>
                <a:off x="8795156" y="964497"/>
                <a:ext cx="29052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C39687-32A8-4CF4-9216-34C412D47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156" y="964497"/>
                <a:ext cx="2905218" cy="369332"/>
              </a:xfrm>
              <a:prstGeom prst="rect">
                <a:avLst/>
              </a:prstGeom>
              <a:blipFill>
                <a:blip r:embed="rId11"/>
                <a:stretch>
                  <a:fillRect l="-1891" r="-630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EF3231-70D6-45F1-8E9B-372C59BF16FC}"/>
                  </a:ext>
                </a:extLst>
              </p:cNvPr>
              <p:cNvSpPr/>
              <p:nvPr/>
            </p:nvSpPr>
            <p:spPr>
              <a:xfrm>
                <a:off x="8125562" y="1543903"/>
                <a:ext cx="137300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EF3231-70D6-45F1-8E9B-372C59BF1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562" y="1543903"/>
                <a:ext cx="1373005" cy="8712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84103B4-8969-4D63-81CC-BB6F5388934E}"/>
                  </a:ext>
                </a:extLst>
              </p:cNvPr>
              <p:cNvSpPr/>
              <p:nvPr/>
            </p:nvSpPr>
            <p:spPr>
              <a:xfrm>
                <a:off x="9624119" y="1543903"/>
                <a:ext cx="2451761" cy="948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84103B4-8969-4D63-81CC-BB6F53889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119" y="1543903"/>
                <a:ext cx="2451761" cy="9487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364042-6FB1-4E53-9421-8FD34A183529}"/>
                  </a:ext>
                </a:extLst>
              </p:cNvPr>
              <p:cNvSpPr txBox="1"/>
              <p:nvPr/>
            </p:nvSpPr>
            <p:spPr>
              <a:xfrm>
                <a:off x="6942565" y="2625241"/>
                <a:ext cx="4683590" cy="856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364042-6FB1-4E53-9421-8FD34A18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65" y="2625241"/>
                <a:ext cx="4683590" cy="8563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C3886-201E-400F-85E6-4D8CFD94370D}"/>
                  </a:ext>
                </a:extLst>
              </p:cNvPr>
              <p:cNvSpPr txBox="1"/>
              <p:nvPr/>
            </p:nvSpPr>
            <p:spPr>
              <a:xfrm>
                <a:off x="8269379" y="3581548"/>
                <a:ext cx="3230050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l-GR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C3886-201E-400F-85E6-4D8CFD943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79" y="3581548"/>
                <a:ext cx="3230050" cy="9545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A20A07BC-3619-4A6C-B5BD-2CB36E176512}"/>
              </a:ext>
            </a:extLst>
          </p:cNvPr>
          <p:cNvSpPr/>
          <p:nvPr/>
        </p:nvSpPr>
        <p:spPr>
          <a:xfrm rot="5400000">
            <a:off x="6710867" y="4057322"/>
            <a:ext cx="1655131" cy="39848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9CE8E-1894-47C6-AEEC-D60A690F6C55}"/>
              </a:ext>
            </a:extLst>
          </p:cNvPr>
          <p:cNvSpPr txBox="1"/>
          <p:nvPr/>
        </p:nvSpPr>
        <p:spPr>
          <a:xfrm>
            <a:off x="6793145" y="5214469"/>
            <a:ext cx="4907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4"/>
                </a:solidFill>
                <a:cs typeface="Arial" panose="020B0604020202020204" pitchFamily="34" charset="0"/>
              </a:rPr>
              <a:t>Mean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of the forward process posterior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8974B1-2692-4038-A1E5-CD22D6E90C85}"/>
                  </a:ext>
                </a:extLst>
              </p:cNvPr>
              <p:cNvSpPr/>
              <p:nvPr/>
            </p:nvSpPr>
            <p:spPr>
              <a:xfrm>
                <a:off x="4675098" y="5849026"/>
                <a:ext cx="137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ja-JP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8974B1-2692-4038-A1E5-CD22D6E90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098" y="5849026"/>
                <a:ext cx="1377237" cy="461665"/>
              </a:xfrm>
              <a:prstGeom prst="rect">
                <a:avLst/>
              </a:prstGeom>
              <a:blipFill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EE5C3928-5BD9-49D0-B54C-C1266F4530E1}"/>
              </a:ext>
            </a:extLst>
          </p:cNvPr>
          <p:cNvSpPr/>
          <p:nvPr/>
        </p:nvSpPr>
        <p:spPr>
          <a:xfrm>
            <a:off x="6147523" y="5877045"/>
            <a:ext cx="577127" cy="39848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A8CEFD-0039-425D-B417-B322B57D2130}"/>
              </a:ext>
            </a:extLst>
          </p:cNvPr>
          <p:cNvSpPr txBox="1"/>
          <p:nvPr/>
        </p:nvSpPr>
        <p:spPr>
          <a:xfrm>
            <a:off x="6724650" y="5868835"/>
            <a:ext cx="513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4"/>
                </a:solidFill>
                <a:cs typeface="Arial" panose="020B0604020202020204" pitchFamily="34" charset="0"/>
              </a:rPr>
              <a:t>Mean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predicted by the neural network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29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1" grpId="0" animBg="1"/>
      <p:bldP spid="22" grpId="0"/>
      <p:bldP spid="3" grpId="0"/>
      <p:bldP spid="23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17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(13/15)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E8A0A-4BB8-4591-8B87-BA67EA55F69B}"/>
                  </a:ext>
                </a:extLst>
              </p:cNvPr>
              <p:cNvSpPr txBox="1"/>
              <p:nvPr/>
            </p:nvSpPr>
            <p:spPr>
              <a:xfrm>
                <a:off x="0" y="914399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cs typeface="Arial" panose="020B0604020202020204" pitchFamily="34" charset="0"/>
                  </a:rPr>
                  <a:t>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ja-JP" alt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ja-JP" sz="2400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2400" dirty="0">
                    <a:solidFill>
                      <a:schemeClr val="accent4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ja-JP" sz="2000" dirty="0">
                    <a:solidFill>
                      <a:schemeClr val="accent4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is approximated using a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mean-squared error (MSE) </a:t>
                </a:r>
                <a:endParaRPr kumimoji="1" lang="ja-JP" altLang="en-US" sz="2000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E8A0A-4BB8-4591-8B87-BA67EA55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1999" cy="769441"/>
              </a:xfrm>
              <a:prstGeom prst="rect">
                <a:avLst/>
              </a:prstGeom>
              <a:blipFill>
                <a:blip r:embed="rId5"/>
                <a:stretch>
                  <a:fillRect b="-13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9955E-198F-4820-8E4F-0D8BEB2F8267}"/>
                  </a:ext>
                </a:extLst>
              </p:cNvPr>
              <p:cNvSpPr txBox="1"/>
              <p:nvPr/>
            </p:nvSpPr>
            <p:spPr>
              <a:xfrm>
                <a:off x="342900" y="1807664"/>
                <a:ext cx="451065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9955E-198F-4820-8E4F-0D8BEB2F8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807664"/>
                <a:ext cx="4510657" cy="782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AC559F-6409-4EC2-B68D-68EEA5BFF5FA}"/>
                  </a:ext>
                </a:extLst>
              </p:cNvPr>
              <p:cNvSpPr txBox="1"/>
              <p:nvPr/>
            </p:nvSpPr>
            <p:spPr>
              <a:xfrm>
                <a:off x="685800" y="2589929"/>
                <a:ext cx="5779724" cy="10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4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4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AC559F-6409-4EC2-B68D-68EEA5BFF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589929"/>
                <a:ext cx="5779724" cy="1030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6B1AF6-6D8A-4599-B16A-EC1A5AC44FCE}"/>
                  </a:ext>
                </a:extLst>
              </p:cNvPr>
              <p:cNvSpPr txBox="1"/>
              <p:nvPr/>
            </p:nvSpPr>
            <p:spPr>
              <a:xfrm>
                <a:off x="342899" y="3738643"/>
                <a:ext cx="7419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ja-JP" sz="2000" dirty="0">
                    <a:solidFill>
                      <a:schemeClr val="accent1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can be represented the same way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ja-JP" alt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ja-JP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ja-JP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kumimoji="1" lang="ja-JP" altLang="en-US" sz="2000" dirty="0"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6B1AF6-6D8A-4599-B16A-EC1A5AC4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" y="3738643"/>
                <a:ext cx="7419975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26AFFF-781A-4957-B16A-DA0320B03797}"/>
                  </a:ext>
                </a:extLst>
              </p:cNvPr>
              <p:cNvSpPr txBox="1"/>
              <p:nvPr/>
            </p:nvSpPr>
            <p:spPr>
              <a:xfrm>
                <a:off x="2598228" y="4198519"/>
                <a:ext cx="5408980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26AFFF-781A-4957-B16A-DA0320B0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28" y="4198519"/>
                <a:ext cx="5408980" cy="11890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BFD098-7FB4-48D4-AFDF-F2ABBFB24BD6}"/>
                  </a:ext>
                </a:extLst>
              </p:cNvPr>
              <p:cNvSpPr txBox="1"/>
              <p:nvPr/>
            </p:nvSpPr>
            <p:spPr>
              <a:xfrm>
                <a:off x="11835" y="5514278"/>
                <a:ext cx="9050170" cy="10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400" b="0" i="1" smtClean="0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400" b="0" i="1" smtClean="0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2400" i="1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ja-JP" sz="2400" i="1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ja-JP" altLang="en-US" sz="2400" i="1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ja-JP" sz="2400" i="1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ja-JP" altLang="en-U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BFD098-7FB4-48D4-AFDF-F2ABBFB2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" y="5514278"/>
                <a:ext cx="9050170" cy="10308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9828211D-B48D-462C-9DB3-1C4FC7A5E74E}"/>
              </a:ext>
            </a:extLst>
          </p:cNvPr>
          <p:cNvSpPr/>
          <p:nvPr/>
        </p:nvSpPr>
        <p:spPr>
          <a:xfrm rot="10800000">
            <a:off x="85722" y="3082538"/>
            <a:ext cx="466725" cy="2613412"/>
          </a:xfrm>
          <a:prstGeom prst="bentUpArrow">
            <a:avLst>
              <a:gd name="adj1" fmla="val 29070"/>
              <a:gd name="adj2" fmla="val 45838"/>
              <a:gd name="adj3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83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18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(14/15)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E2FEB-CDED-4D2F-8E1D-58FCC8D78233}"/>
              </a:ext>
            </a:extLst>
          </p:cNvPr>
          <p:cNvSpPr txBox="1"/>
          <p:nvPr/>
        </p:nvSpPr>
        <p:spPr>
          <a:xfrm>
            <a:off x="342900" y="810994"/>
            <a:ext cx="291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Simplification results in</a:t>
            </a:r>
            <a:endParaRPr kumimoji="1" lang="ja-JP" altLang="en-US" sz="20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A5E48-202F-48FB-9063-B22613255EB9}"/>
                  </a:ext>
                </a:extLst>
              </p:cNvPr>
              <p:cNvSpPr txBox="1"/>
              <p:nvPr/>
            </p:nvSpPr>
            <p:spPr>
              <a:xfrm>
                <a:off x="3407922" y="1211104"/>
                <a:ext cx="4785605" cy="789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A5E48-202F-48FB-9063-B22613255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922" y="1211104"/>
                <a:ext cx="4785605" cy="7897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BF5520F-29C6-40E6-AC35-2F984552EB8B}"/>
              </a:ext>
            </a:extLst>
          </p:cNvPr>
          <p:cNvSpPr/>
          <p:nvPr/>
        </p:nvSpPr>
        <p:spPr>
          <a:xfrm>
            <a:off x="4066437" y="1211104"/>
            <a:ext cx="2029562" cy="893922"/>
          </a:xfrm>
          <a:prstGeom prst="wedgeRectCallout">
            <a:avLst>
              <a:gd name="adj1" fmla="val -79882"/>
              <a:gd name="adj2" fmla="val 94198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58042-A197-47EC-866D-B413703EC4D6}"/>
              </a:ext>
            </a:extLst>
          </p:cNvPr>
          <p:cNvSpPr txBox="1"/>
          <p:nvPr/>
        </p:nvSpPr>
        <p:spPr>
          <a:xfrm>
            <a:off x="2496088" y="2525555"/>
            <a:ext cx="182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Scaling term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15C39E-CEB6-497F-900C-F53C328989B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334127" y="1864173"/>
            <a:ext cx="0" cy="80215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725EDB-225F-4733-8ECB-D1B74CC03D8D}"/>
              </a:ext>
            </a:extLst>
          </p:cNvPr>
          <p:cNvSpPr txBox="1"/>
          <p:nvPr/>
        </p:nvSpPr>
        <p:spPr>
          <a:xfrm>
            <a:off x="5422293" y="2666332"/>
            <a:ext cx="182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4"/>
                </a:solidFill>
                <a:cs typeface="Arial" panose="020B0604020202020204" pitchFamily="34" charset="0"/>
              </a:rPr>
              <a:t>Actual noise</a:t>
            </a:r>
            <a:endParaRPr kumimoji="1" lang="ja-JP" altLang="en-US" sz="2000" i="1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D5D953-BB28-4364-ADF6-EA544EA324C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007833" y="1916914"/>
            <a:ext cx="1776598" cy="92034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E74F7B-6DA4-42DD-BF6F-15631CBBDAC6}"/>
              </a:ext>
            </a:extLst>
          </p:cNvPr>
          <p:cNvSpPr txBox="1"/>
          <p:nvPr/>
        </p:nvSpPr>
        <p:spPr>
          <a:xfrm>
            <a:off x="7662862" y="2837255"/>
            <a:ext cx="224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1"/>
                </a:solidFill>
                <a:cs typeface="Arial" panose="020B0604020202020204" pitchFamily="34" charset="0"/>
              </a:rPr>
              <a:t>Predicted noise</a:t>
            </a:r>
            <a:endParaRPr kumimoji="1" lang="ja-JP" altLang="en-US" sz="2000" i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5294BEAF-1BD1-468A-955C-7B52A408F6FB}"/>
              </a:ext>
            </a:extLst>
          </p:cNvPr>
          <p:cNvSpPr/>
          <p:nvPr/>
        </p:nvSpPr>
        <p:spPr>
          <a:xfrm rot="10800000">
            <a:off x="481716" y="1492448"/>
            <a:ext cx="2688074" cy="1898451"/>
          </a:xfrm>
          <a:prstGeom prst="bentUpArrow">
            <a:avLst>
              <a:gd name="adj1" fmla="val 11520"/>
              <a:gd name="adj2" fmla="val 20264"/>
              <a:gd name="adj3" fmla="val 28426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205648-F1B7-426E-824B-5E307257187C}"/>
              </a:ext>
            </a:extLst>
          </p:cNvPr>
          <p:cNvSpPr txBox="1"/>
          <p:nvPr/>
        </p:nvSpPr>
        <p:spPr>
          <a:xfrm>
            <a:off x="0" y="3503214"/>
            <a:ext cx="925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DDPM authors found out that ignoring this term gives better training results</a:t>
            </a:r>
            <a:endParaRPr kumimoji="1" lang="ja-JP" altLang="en-US" sz="2000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0CB82E-01E5-4E24-9927-EC4B24F5FD4E}"/>
                  </a:ext>
                </a:extLst>
              </p:cNvPr>
              <p:cNvSpPr txBox="1"/>
              <p:nvPr/>
            </p:nvSpPr>
            <p:spPr>
              <a:xfrm>
                <a:off x="1756422" y="3903324"/>
                <a:ext cx="28267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0CB82E-01E5-4E24-9927-EC4B24F5F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422" y="3903324"/>
                <a:ext cx="2826735" cy="369332"/>
              </a:xfrm>
              <a:prstGeom prst="rect">
                <a:avLst/>
              </a:prstGeom>
              <a:blipFill>
                <a:blip r:embed="rId6"/>
                <a:stretch>
                  <a:fillRect l="-1724" b="-196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A4694A-CA8B-4DCC-945C-97D0E3D1DA0D}"/>
                  </a:ext>
                </a:extLst>
              </p:cNvPr>
              <p:cNvSpPr txBox="1"/>
              <p:nvPr/>
            </p:nvSpPr>
            <p:spPr>
              <a:xfrm>
                <a:off x="2114550" y="4282181"/>
                <a:ext cx="4618507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A4694A-CA8B-4DCC-945C-97D0E3D1D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0" y="4282181"/>
                <a:ext cx="4618507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2AEA0B4D-B9A2-42F3-BC51-3BE32FECABED}"/>
              </a:ext>
            </a:extLst>
          </p:cNvPr>
          <p:cNvSpPr txBox="1"/>
          <p:nvPr/>
        </p:nvSpPr>
        <p:spPr>
          <a:xfrm>
            <a:off x="6752107" y="4369228"/>
            <a:ext cx="3333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Optimized during training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E08F52-1074-453C-BD22-B947696F78F4}"/>
              </a:ext>
            </a:extLst>
          </p:cNvPr>
          <p:cNvSpPr txBox="1"/>
          <p:nvPr/>
        </p:nvSpPr>
        <p:spPr>
          <a:xfrm>
            <a:off x="0" y="4944036"/>
            <a:ext cx="378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Going back to the beginning</a:t>
            </a:r>
            <a:endParaRPr kumimoji="1" lang="ja-JP" altLang="en-US" sz="20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7E203F7-69DB-4F8D-B24F-D5C2FFD01688}"/>
                  </a:ext>
                </a:extLst>
              </p:cNvPr>
              <p:cNvSpPr/>
              <p:nvPr/>
            </p:nvSpPr>
            <p:spPr>
              <a:xfrm>
                <a:off x="3971938" y="4834968"/>
                <a:ext cx="607179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 sz="2400" b="0" i="0" smtClean="0">
                          <a:solidFill>
                            <a:schemeClr val="accent1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7E203F7-69DB-4F8D-B24F-D5C2FFD01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38" y="4834968"/>
                <a:ext cx="6071790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F47C4E2C-C008-4912-AEBB-5179FE079542}"/>
              </a:ext>
            </a:extLst>
          </p:cNvPr>
          <p:cNvSpPr/>
          <p:nvPr/>
        </p:nvSpPr>
        <p:spPr>
          <a:xfrm>
            <a:off x="7324725" y="4883935"/>
            <a:ext cx="1133477" cy="460211"/>
          </a:xfrm>
          <a:prstGeom prst="wedgeRectCallout">
            <a:avLst>
              <a:gd name="adj1" fmla="val -116016"/>
              <a:gd name="adj2" fmla="val 125244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2557542-9191-41B3-ACBF-09F594C2C0DB}"/>
                  </a:ext>
                </a:extLst>
              </p:cNvPr>
              <p:cNvSpPr/>
              <p:nvPr/>
            </p:nvSpPr>
            <p:spPr>
              <a:xfrm>
                <a:off x="2540739" y="5344146"/>
                <a:ext cx="4084836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2557542-9191-41B3-ACBF-09F594C2C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39" y="5344146"/>
                <a:ext cx="4084836" cy="1281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EA5BBA9E-7936-4439-8058-401FDC4270F6}"/>
              </a:ext>
            </a:extLst>
          </p:cNvPr>
          <p:cNvSpPr/>
          <p:nvPr/>
        </p:nvSpPr>
        <p:spPr>
          <a:xfrm>
            <a:off x="8565316" y="4883935"/>
            <a:ext cx="1133477" cy="460211"/>
          </a:xfrm>
          <a:prstGeom prst="wedgeRectCallout">
            <a:avLst>
              <a:gd name="adj1" fmla="val 46169"/>
              <a:gd name="adj2" fmla="val 131453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5F31456-3433-4792-9CEB-8C39137FCB14}"/>
                  </a:ext>
                </a:extLst>
              </p:cNvPr>
              <p:cNvSpPr/>
              <p:nvPr/>
            </p:nvSpPr>
            <p:spPr>
              <a:xfrm>
                <a:off x="8578999" y="5705663"/>
                <a:ext cx="2239587" cy="464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ja-JP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5F31456-3433-4792-9CEB-8C39137FC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99" y="5705663"/>
                <a:ext cx="2239587" cy="464101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29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/>
      <p:bldP spid="17" grpId="0"/>
      <p:bldP spid="23" grpId="0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/>
      <p:bldP spid="38" grpId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Classroom">
            <a:extLst>
              <a:ext uri="{FF2B5EF4-FFF2-40B4-BE49-F238E27FC236}">
                <a16:creationId xmlns:a16="http://schemas.microsoft.com/office/drawing/2014/main" id="{40C5B947-2356-4588-BBBC-8FA886FA1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Introduction (1/2)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1474D1-FEA3-49EB-AED2-F1185D84D6F7}"/>
              </a:ext>
            </a:extLst>
          </p:cNvPr>
          <p:cNvSpPr txBox="1"/>
          <p:nvPr/>
        </p:nvSpPr>
        <p:spPr>
          <a:xfrm>
            <a:off x="0" y="809625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2000" b="1" dirty="0">
                <a:solidFill>
                  <a:srgbClr val="FFFF00"/>
                </a:solidFill>
              </a:rPr>
              <a:t>In simple terms, two processes happen in denoising diffusion probabilistic models (DDPMs):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kumimoji="1" lang="en-US" altLang="ja-JP" sz="2000" b="1" dirty="0">
                <a:solidFill>
                  <a:srgbClr val="FFFF00"/>
                </a:solidFill>
              </a:rPr>
              <a:t>The data structure is destroyed by gradually adding Gaussian noise over a finite number of time steps to end up with pure noise (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forward/diffusion process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)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kumimoji="1" lang="en-US" altLang="ja-JP" sz="2000" b="1" dirty="0">
                <a:solidFill>
                  <a:srgbClr val="FFFF00"/>
                </a:solidFill>
              </a:rPr>
              <a:t>A neural network is trained to gradually denoise the data starting from pure noise and predict a distribution that looks like the original distribution (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reverse/denoising process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DD4B37-2342-44E2-B54F-269CE35B5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6701"/>
            <a:ext cx="12192000" cy="1068447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C7AEBF-30A0-4BD4-B2DF-39969558EB2A}"/>
              </a:ext>
            </a:extLst>
          </p:cNvPr>
          <p:cNvSpPr/>
          <p:nvPr/>
        </p:nvSpPr>
        <p:spPr>
          <a:xfrm rot="10800000">
            <a:off x="-9525" y="4133849"/>
            <a:ext cx="12191999" cy="23730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D4834-4851-4493-8FB9-C08DB2EAC1ED}"/>
              </a:ext>
            </a:extLst>
          </p:cNvPr>
          <p:cNvSpPr txBox="1"/>
          <p:nvPr/>
        </p:nvSpPr>
        <p:spPr>
          <a:xfrm>
            <a:off x="4488921" y="4325718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Reverse/denoising process</a:t>
            </a:r>
            <a:endParaRPr kumimoji="1" lang="ja-JP" altLang="en-US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0FC6F1F-1C11-4EED-B4EC-2D8DF3CB8A72}"/>
              </a:ext>
            </a:extLst>
          </p:cNvPr>
          <p:cNvSpPr/>
          <p:nvPr/>
        </p:nvSpPr>
        <p:spPr>
          <a:xfrm>
            <a:off x="1" y="2820734"/>
            <a:ext cx="12191999" cy="23730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633F3-535D-4785-B140-6EE91EFF1D6C}"/>
              </a:ext>
            </a:extLst>
          </p:cNvPr>
          <p:cNvSpPr txBox="1"/>
          <p:nvPr/>
        </p:nvSpPr>
        <p:spPr>
          <a:xfrm>
            <a:off x="4540473" y="2496835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Forward/diffusion process</a:t>
            </a:r>
            <a:endParaRPr kumimoji="1" lang="ja-JP" altLang="en-US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E5C99DE-5DBE-4C00-880B-2862B51E562F}"/>
              </a:ext>
            </a:extLst>
          </p:cNvPr>
          <p:cNvSpPr/>
          <p:nvPr/>
        </p:nvSpPr>
        <p:spPr>
          <a:xfrm>
            <a:off x="342900" y="4695050"/>
            <a:ext cx="276225" cy="51594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D887DE-404C-4D7E-8E51-3DCA89AC0A33}"/>
              </a:ext>
            </a:extLst>
          </p:cNvPr>
          <p:cNvSpPr txBox="1"/>
          <p:nvPr/>
        </p:nvSpPr>
        <p:spPr>
          <a:xfrm>
            <a:off x="-2" y="5640288"/>
            <a:ext cx="105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Original data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DBD9D29B-4C89-494C-991F-C771405E7B3D}"/>
              </a:ext>
            </a:extLst>
          </p:cNvPr>
          <p:cNvSpPr/>
          <p:nvPr/>
        </p:nvSpPr>
        <p:spPr>
          <a:xfrm>
            <a:off x="11572875" y="4695050"/>
            <a:ext cx="276225" cy="51594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C519B6-B0B7-44C0-850B-507D6D970B02}"/>
              </a:ext>
            </a:extLst>
          </p:cNvPr>
          <p:cNvSpPr txBox="1"/>
          <p:nvPr/>
        </p:nvSpPr>
        <p:spPr>
          <a:xfrm>
            <a:off x="11383576" y="5640287"/>
            <a:ext cx="80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Pure noise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817AD4-3C07-4C5C-B0F6-E4A06975059E}"/>
                  </a:ext>
                </a:extLst>
              </p:cNvPr>
              <p:cNvSpPr txBox="1"/>
              <p:nvPr/>
            </p:nvSpPr>
            <p:spPr>
              <a:xfrm>
                <a:off x="325082" y="5272333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817AD4-3C07-4C5C-B0F6-E4A069750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82" y="5272333"/>
                <a:ext cx="388055" cy="369332"/>
              </a:xfrm>
              <a:prstGeom prst="rect">
                <a:avLst/>
              </a:prstGeom>
              <a:blipFill>
                <a:blip r:embed="rId5"/>
                <a:stretch>
                  <a:fillRect l="-7813" r="-4688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59A351-C193-4735-9A49-322641307AE0}"/>
                  </a:ext>
                </a:extLst>
              </p:cNvPr>
              <p:cNvSpPr txBox="1"/>
              <p:nvPr/>
            </p:nvSpPr>
            <p:spPr>
              <a:xfrm>
                <a:off x="1582382" y="5272333"/>
                <a:ext cx="380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59A351-C193-4735-9A49-322641307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82" y="5272333"/>
                <a:ext cx="380937" cy="369332"/>
              </a:xfrm>
              <a:prstGeom prst="rect">
                <a:avLst/>
              </a:prstGeom>
              <a:blipFill>
                <a:blip r:embed="rId6"/>
                <a:stretch>
                  <a:fillRect l="-9677" r="-6452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F606F6-A4EF-470E-B410-5E3BE9693EAB}"/>
                  </a:ext>
                </a:extLst>
              </p:cNvPr>
              <p:cNvSpPr txBox="1"/>
              <p:nvPr/>
            </p:nvSpPr>
            <p:spPr>
              <a:xfrm>
                <a:off x="10133427" y="5210997"/>
                <a:ext cx="7071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F606F6-A4EF-470E-B410-5E3BE9693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427" y="5210997"/>
                <a:ext cx="707181" cy="369332"/>
              </a:xfrm>
              <a:prstGeom prst="rect">
                <a:avLst/>
              </a:prstGeom>
              <a:blipFill>
                <a:blip r:embed="rId7"/>
                <a:stretch>
                  <a:fillRect l="-4310" r="-2586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3C7A5A-A85A-4285-9DAB-698A19D1BE19}"/>
                  </a:ext>
                </a:extLst>
              </p:cNvPr>
              <p:cNvSpPr txBox="1"/>
              <p:nvPr/>
            </p:nvSpPr>
            <p:spPr>
              <a:xfrm>
                <a:off x="11504071" y="5270955"/>
                <a:ext cx="4138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3C7A5A-A85A-4285-9DAB-698A19D1B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71" y="5270955"/>
                <a:ext cx="413831" cy="369332"/>
              </a:xfrm>
              <a:prstGeom prst="rect">
                <a:avLst/>
              </a:prstGeom>
              <a:blipFill>
                <a:blip r:embed="rId8"/>
                <a:stretch>
                  <a:fillRect l="-7353" r="-2941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580C9EC-C653-4B84-B98B-9BCB23D81B31}"/>
              </a:ext>
            </a:extLst>
          </p:cNvPr>
          <p:cNvSpPr txBox="1"/>
          <p:nvPr/>
        </p:nvSpPr>
        <p:spPr>
          <a:xfrm>
            <a:off x="5101461" y="5270955"/>
            <a:ext cx="189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…..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4D601DE-C5F0-4C00-93AF-E95B6047301B}"/>
                  </a:ext>
                </a:extLst>
              </p:cNvPr>
              <p:cNvSpPr txBox="1"/>
              <p:nvPr/>
            </p:nvSpPr>
            <p:spPr>
              <a:xfrm>
                <a:off x="3540007" y="5821918"/>
                <a:ext cx="9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4D601DE-C5F0-4C00-93AF-E95B6047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007" y="5821918"/>
                <a:ext cx="948914" cy="369332"/>
              </a:xfrm>
              <a:prstGeom prst="rect">
                <a:avLst/>
              </a:prstGeom>
              <a:blipFill>
                <a:blip r:embed="rId9"/>
                <a:stretch>
                  <a:fillRect l="-6452" r="-10968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7BB4C6-D7B1-4A37-A884-B4AF3BBCD9E1}"/>
                  </a:ext>
                </a:extLst>
              </p:cNvPr>
              <p:cNvSpPr txBox="1"/>
              <p:nvPr/>
            </p:nvSpPr>
            <p:spPr>
              <a:xfrm>
                <a:off x="3540007" y="6286618"/>
                <a:ext cx="1000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7BB4C6-D7B1-4A37-A884-B4AF3BBCD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007" y="6286618"/>
                <a:ext cx="1000466" cy="369332"/>
              </a:xfrm>
              <a:prstGeom prst="rect">
                <a:avLst/>
              </a:prstGeom>
              <a:blipFill>
                <a:blip r:embed="rId10"/>
                <a:stretch>
                  <a:fillRect l="-6098" r="-9756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Right 41">
            <a:extLst>
              <a:ext uri="{FF2B5EF4-FFF2-40B4-BE49-F238E27FC236}">
                <a16:creationId xmlns:a16="http://schemas.microsoft.com/office/drawing/2014/main" id="{82B2F8F7-BA2A-4F9C-82F4-4A54FC60DDA9}"/>
              </a:ext>
            </a:extLst>
          </p:cNvPr>
          <p:cNvSpPr/>
          <p:nvPr/>
        </p:nvSpPr>
        <p:spPr>
          <a:xfrm>
            <a:off x="4682361" y="5863709"/>
            <a:ext cx="680214" cy="3693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B0BEAD7-271B-4223-9F5E-F5CFC287E121}"/>
              </a:ext>
            </a:extLst>
          </p:cNvPr>
          <p:cNvSpPr/>
          <p:nvPr/>
        </p:nvSpPr>
        <p:spPr>
          <a:xfrm>
            <a:off x="4682361" y="6308209"/>
            <a:ext cx="680214" cy="3693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4FF6F-1596-4708-BAEA-9283E2F8D612}"/>
              </a:ext>
            </a:extLst>
          </p:cNvPr>
          <p:cNvSpPr txBox="1"/>
          <p:nvPr/>
        </p:nvSpPr>
        <p:spPr>
          <a:xfrm>
            <a:off x="5362575" y="5832931"/>
            <a:ext cx="5114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</a:rPr>
              <a:t>B</a:t>
            </a:r>
            <a:r>
              <a:rPr kumimoji="1" lang="en-US" altLang="ja-JP" sz="2000" b="1" dirty="0">
                <a:solidFill>
                  <a:srgbClr val="FFFF00"/>
                </a:solidFill>
                <a:effectLst/>
              </a:rPr>
              <a:t>ecomes noise (in the forward process)</a:t>
            </a:r>
            <a:endParaRPr kumimoji="1" lang="ja-JP" altLang="en-US" sz="2000" b="1" dirty="0">
              <a:solidFill>
                <a:srgbClr val="FFFF00"/>
              </a:solidFill>
              <a:effectLst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A8A144-C48D-4504-A6CF-70D3E7F2BAFD}"/>
              </a:ext>
            </a:extLst>
          </p:cNvPr>
          <p:cNvSpPr txBox="1"/>
          <p:nvPr/>
        </p:nvSpPr>
        <p:spPr>
          <a:xfrm>
            <a:off x="5362574" y="6292820"/>
            <a:ext cx="5114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</a:rPr>
              <a:t>T</a:t>
            </a:r>
            <a:r>
              <a:rPr kumimoji="1" lang="en-US" altLang="ja-JP" sz="2000" b="1" dirty="0">
                <a:solidFill>
                  <a:srgbClr val="FFFF00"/>
                </a:solidFill>
                <a:effectLst/>
              </a:rPr>
              <a:t>urns into data (in the reverse process)</a:t>
            </a:r>
            <a:endParaRPr kumimoji="1" lang="ja-JP" altLang="en-US" sz="2000" b="1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17787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8" grpId="0" animBg="1"/>
      <p:bldP spid="29" grpId="0"/>
      <p:bldP spid="30" grpId="0" animBg="1"/>
      <p:bldP spid="32" grpId="0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19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(15/15)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9651F5-74C5-48E2-ADB9-73D8519F9261}"/>
              </a:ext>
            </a:extLst>
          </p:cNvPr>
          <p:cNvSpPr txBox="1"/>
          <p:nvPr/>
        </p:nvSpPr>
        <p:spPr>
          <a:xfrm>
            <a:off x="581026" y="948467"/>
            <a:ext cx="327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R</a:t>
            </a:r>
            <a:r>
              <a:rPr kumimoji="1"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eparameterization trick:</a:t>
            </a:r>
            <a:endParaRPr kumimoji="1" lang="ja-JP" altLang="en-US" sz="2000" i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944B7C-5F26-4E04-9E76-423743C43DD6}"/>
                  </a:ext>
                </a:extLst>
              </p:cNvPr>
              <p:cNvSpPr txBox="1"/>
              <p:nvPr/>
            </p:nvSpPr>
            <p:spPr>
              <a:xfrm>
                <a:off x="3924302" y="963856"/>
                <a:ext cx="30764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ja-JP" altLang="en-US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944B7C-5F26-4E04-9E76-423743C43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2" y="963856"/>
                <a:ext cx="3076419" cy="369332"/>
              </a:xfrm>
              <a:prstGeom prst="rect">
                <a:avLst/>
              </a:prstGeom>
              <a:blipFill>
                <a:blip r:embed="rId5"/>
                <a:stretch>
                  <a:fillRect l="-2183" r="-397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D3CB968-AA77-430A-999D-E9841AB0209F}"/>
                  </a:ext>
                </a:extLst>
              </p:cNvPr>
              <p:cNvSpPr/>
              <p:nvPr/>
            </p:nvSpPr>
            <p:spPr>
              <a:xfrm>
                <a:off x="3169364" y="1330242"/>
                <a:ext cx="5853269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D3CB968-AA77-430A-999D-E9841AB02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64" y="1330242"/>
                <a:ext cx="5853269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2E6AE2-EE04-4C90-8B69-8418CB5FAF5E}"/>
              </a:ext>
            </a:extLst>
          </p:cNvPr>
          <p:cNvSpPr txBox="1"/>
          <p:nvPr/>
        </p:nvSpPr>
        <p:spPr>
          <a:xfrm>
            <a:off x="581026" y="2666152"/>
            <a:ext cx="310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cs typeface="Arial" panose="020B0604020202020204" pitchFamily="34" charset="0"/>
              </a:rPr>
              <a:t>One final</a:t>
            </a:r>
            <a:r>
              <a:rPr kumimoji="1" lang="en-US" altLang="ja-JP" sz="2000" i="1" dirty="0">
                <a:cs typeface="Arial" panose="020B0604020202020204" pitchFamily="34" charset="0"/>
              </a:rPr>
              <a:t> term remains:</a:t>
            </a:r>
            <a:endParaRPr kumimoji="1" lang="ja-JP" altLang="en-US" sz="2000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DDCEEAA-B9E9-48DB-B259-ECE86C7D5D06}"/>
                  </a:ext>
                </a:extLst>
              </p:cNvPr>
              <p:cNvSpPr/>
              <p:nvPr/>
            </p:nvSpPr>
            <p:spPr>
              <a:xfrm>
                <a:off x="3700384" y="2611618"/>
                <a:ext cx="222419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ja-JP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DDCEEAA-B9E9-48DB-B259-ECE86C7D5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84" y="2611618"/>
                <a:ext cx="2224199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2907BB01-656C-4619-92B4-4E99B98128F6}"/>
              </a:ext>
            </a:extLst>
          </p:cNvPr>
          <p:cNvSpPr/>
          <p:nvPr/>
        </p:nvSpPr>
        <p:spPr>
          <a:xfrm rot="5400000">
            <a:off x="4503897" y="3186303"/>
            <a:ext cx="617172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A7537D-F60F-4555-9028-F7746DE9126D}"/>
                  </a:ext>
                </a:extLst>
              </p:cNvPr>
              <p:cNvSpPr/>
              <p:nvPr/>
            </p:nvSpPr>
            <p:spPr>
              <a:xfrm>
                <a:off x="3197457" y="3717876"/>
                <a:ext cx="3230051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A7537D-F60F-4555-9028-F7746DE91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457" y="3717876"/>
                <a:ext cx="3230051" cy="465961"/>
              </a:xfrm>
              <a:prstGeom prst="rect">
                <a:avLst/>
              </a:prstGeom>
              <a:blipFill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0B233A-4454-4CAB-A44C-36C17CDD69EF}"/>
                  </a:ext>
                </a:extLst>
              </p:cNvPr>
              <p:cNvSpPr txBox="1"/>
              <p:nvPr/>
            </p:nvSpPr>
            <p:spPr>
              <a:xfrm>
                <a:off x="552484" y="4349018"/>
                <a:ext cx="7229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accent4"/>
                    </a:solidFill>
                    <a:cs typeface="Arial" panose="020B0604020202020204" pitchFamily="34" charset="0"/>
                  </a:rPr>
                  <a:t>The authors decided to sample this term noiselessly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ja-JP" alt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0B233A-4454-4CAB-A44C-36C17CDD6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84" y="4349018"/>
                <a:ext cx="7229631" cy="461665"/>
              </a:xfrm>
              <a:prstGeom prst="rect">
                <a:avLst/>
              </a:prstGeom>
              <a:blipFill>
                <a:blip r:embed="rId9"/>
                <a:stretch>
                  <a:fillRect l="-843"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62ED90-0E75-4D27-8F82-91452A517428}"/>
                  </a:ext>
                </a:extLst>
              </p:cNvPr>
              <p:cNvSpPr/>
              <p:nvPr/>
            </p:nvSpPr>
            <p:spPr>
              <a:xfrm>
                <a:off x="9428597" y="1740097"/>
                <a:ext cx="97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62ED90-0E75-4D27-8F82-91452A517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597" y="1740097"/>
                <a:ext cx="9738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D3AF8C-D20E-491E-8AC8-991744FB0806}"/>
                  </a:ext>
                </a:extLst>
              </p:cNvPr>
              <p:cNvSpPr/>
              <p:nvPr/>
            </p:nvSpPr>
            <p:spPr>
              <a:xfrm>
                <a:off x="3169364" y="4871280"/>
                <a:ext cx="5057025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D3AF8C-D20E-491E-8AC8-991744FB0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64" y="4871280"/>
                <a:ext cx="5057025" cy="12813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80EEF60-3AA5-47AD-84EF-C2AFC1F38C42}"/>
                  </a:ext>
                </a:extLst>
              </p:cNvPr>
              <p:cNvSpPr/>
              <p:nvPr/>
            </p:nvSpPr>
            <p:spPr>
              <a:xfrm>
                <a:off x="9428597" y="5281135"/>
                <a:ext cx="9722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80EEF60-3AA5-47AD-84EF-C2AFC1F38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597" y="5281135"/>
                <a:ext cx="97225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3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 animBg="1"/>
      <p:bldP spid="14" grpId="0"/>
      <p:bldP spid="15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20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DDPM Training Process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688750B7-5D81-4A19-BD4C-98F51FF6B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132E27-0D22-4D8E-9D74-DF75D0A9F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23" y="1813834"/>
            <a:ext cx="6608652" cy="32303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5F4B070B-7266-4A53-A4AF-539647D14B28}"/>
                  </a:ext>
                </a:extLst>
              </p:cNvPr>
              <p:cNvSpPr/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9611"/>
                  <a:gd name="adj2" fmla="val 142387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Source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is randomly sampled from the original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5F4B070B-7266-4A53-A4AF-539647D14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9611"/>
                  <a:gd name="adj2" fmla="val 142387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with Corners Rounded 13">
                <a:extLst>
                  <a:ext uri="{FF2B5EF4-FFF2-40B4-BE49-F238E27FC236}">
                    <a16:creationId xmlns:a16="http://schemas.microsoft.com/office/drawing/2014/main" id="{EE8267F1-EA4F-4FEB-801C-EA6785014FA1}"/>
                  </a:ext>
                </a:extLst>
              </p:cNvPr>
              <p:cNvSpPr/>
              <p:nvPr/>
            </p:nvSpPr>
            <p:spPr>
              <a:xfrm>
                <a:off x="85725" y="2503727"/>
                <a:ext cx="3752850" cy="1079373"/>
              </a:xfrm>
              <a:prstGeom prst="wedgeRoundRectCallout">
                <a:avLst>
                  <a:gd name="adj1" fmla="val 99612"/>
                  <a:gd name="adj2" fmla="val 17077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kumimoji="1"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(time step) is sampled uniformly between </a:t>
                </a:r>
                <a14:m>
                  <m:oMath xmlns:m="http://schemas.openxmlformats.org/officeDocument/2006/math">
                    <m:r>
                      <a:rPr kumimoji="1"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Speech Bubble: Rectangle with Corners Rounded 13">
                <a:extLst>
                  <a:ext uri="{FF2B5EF4-FFF2-40B4-BE49-F238E27FC236}">
                    <a16:creationId xmlns:a16="http://schemas.microsoft.com/office/drawing/2014/main" id="{EE8267F1-EA4F-4FEB-801C-EA6785014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2503727"/>
                <a:ext cx="3752850" cy="1079373"/>
              </a:xfrm>
              <a:prstGeom prst="wedgeRoundRectCallout">
                <a:avLst>
                  <a:gd name="adj1" fmla="val 99612"/>
                  <a:gd name="adj2" fmla="val 17077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108F6955-6D55-4763-A6FB-6CAED8FCCAD7}"/>
                  </a:ext>
                </a:extLst>
              </p:cNvPr>
              <p:cNvSpPr/>
              <p:nvPr/>
            </p:nvSpPr>
            <p:spPr>
              <a:xfrm>
                <a:off x="85725" y="3654893"/>
                <a:ext cx="3752850" cy="1079373"/>
              </a:xfrm>
              <a:prstGeom prst="wedgeRoundRectCallout">
                <a:avLst>
                  <a:gd name="adj1" fmla="val 99866"/>
                  <a:gd name="adj2" fmla="val -59696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Actual noise </a:t>
                </a:r>
                <a14:m>
                  <m:oMath xmlns:m="http://schemas.openxmlformats.org/officeDocument/2006/math">
                    <m:r>
                      <a:rPr lang="ja-JP" altLang="en-US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kumimoji="1" lang="en-US" altLang="ja-JP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is sampled from a normal </a:t>
                </a:r>
                <a:r>
                  <a:rPr kumimoji="1" lang="en-US" altLang="ja-JP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endParaRPr kumimoji="1" lang="ja-JP" alt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108F6955-6D55-4763-A6FB-6CAED8FCC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3654893"/>
                <a:ext cx="3752850" cy="1079373"/>
              </a:xfrm>
              <a:prstGeom prst="wedgeRoundRectCallout">
                <a:avLst>
                  <a:gd name="adj1" fmla="val 99866"/>
                  <a:gd name="adj2" fmla="val -59696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with Corners Rounded 16">
                <a:extLst>
                  <a:ext uri="{FF2B5EF4-FFF2-40B4-BE49-F238E27FC236}">
                    <a16:creationId xmlns:a16="http://schemas.microsoft.com/office/drawing/2014/main" id="{CDE3CE8F-B89A-4F1C-A630-4F8BD9FBFBF1}"/>
                  </a:ext>
                </a:extLst>
              </p:cNvPr>
              <p:cNvSpPr/>
              <p:nvPr/>
            </p:nvSpPr>
            <p:spPr>
              <a:xfrm>
                <a:off x="85725" y="5410327"/>
                <a:ext cx="3752850" cy="1079373"/>
              </a:xfrm>
              <a:prstGeom prst="wedgeRoundRectCallout">
                <a:avLst>
                  <a:gd name="adj1" fmla="val 100120"/>
                  <a:gd name="adj2" fmla="val -185005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 neural network is trained via gradient descent to predict the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ja-JP" altLang="en-US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Speech Bubble: Rectangle with Corners Rounded 16">
                <a:extLst>
                  <a:ext uri="{FF2B5EF4-FFF2-40B4-BE49-F238E27FC236}">
                    <a16:creationId xmlns:a16="http://schemas.microsoft.com/office/drawing/2014/main" id="{CDE3CE8F-B89A-4F1C-A630-4F8BD9FBF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5410327"/>
                <a:ext cx="3752850" cy="1079373"/>
              </a:xfrm>
              <a:prstGeom prst="wedgeRoundRectCallout">
                <a:avLst>
                  <a:gd name="adj1" fmla="val 100120"/>
                  <a:gd name="adj2" fmla="val -185005"/>
                  <a:gd name="adj3" fmla="val 16667"/>
                </a:avLst>
              </a:prstGeom>
              <a:blipFill>
                <a:blip r:embed="rId9"/>
                <a:stretch>
                  <a:fillRect b="-119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AA5A84-59DB-4B13-B1C5-A1F5176B0B84}"/>
                  </a:ext>
                </a:extLst>
              </p:cNvPr>
              <p:cNvSpPr txBox="1"/>
              <p:nvPr/>
            </p:nvSpPr>
            <p:spPr>
              <a:xfrm>
                <a:off x="6310722" y="5690672"/>
                <a:ext cx="4982453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AA5A84-59DB-4B13-B1C5-A1F5176B0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22" y="5690672"/>
                <a:ext cx="4982453" cy="5260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49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7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21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DDPM Sampling Process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688750B7-5D81-4A19-BD4C-98F51FF6B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BAE61-73DB-4481-A544-9C6E8BCC6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24" y="1805420"/>
            <a:ext cx="6608651" cy="32471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DADB9993-3D3E-4AC3-A5A1-9FEA8DE0D107}"/>
                  </a:ext>
                </a:extLst>
              </p:cNvPr>
              <p:cNvSpPr/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7327"/>
                  <a:gd name="adj2" fmla="val 128268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Sampling starts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1" lang="en-US" altLang="ja-JP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which is an </a:t>
                </a:r>
                <a:r>
                  <a:rPr kumimoji="1" lang="en-US" altLang="ja-JP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isotropic Gaussian distribution</a:t>
                </a:r>
                <a:endParaRPr kumimoji="1" lang="ja-JP" altLang="en-US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DADB9993-3D3E-4AC3-A5A1-9FEA8DE0D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7327"/>
                  <a:gd name="adj2" fmla="val 12826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30E34573-2747-44E3-AC24-222BE33A8038}"/>
                  </a:ext>
                </a:extLst>
              </p:cNvPr>
              <p:cNvSpPr/>
              <p:nvPr/>
            </p:nvSpPr>
            <p:spPr>
              <a:xfrm>
                <a:off x="85725" y="2349626"/>
                <a:ext cx="3752850" cy="1079373"/>
              </a:xfrm>
              <a:prstGeom prst="wedgeRoundRectCallout">
                <a:avLst>
                  <a:gd name="adj1" fmla="val 97580"/>
                  <a:gd name="adj2" fmla="val 45317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Neural network gradually denoises it until 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30E34573-2747-44E3-AC24-222BE33A8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2349626"/>
                <a:ext cx="3752850" cy="1079373"/>
              </a:xfrm>
              <a:prstGeom prst="wedgeRoundRectCallout">
                <a:avLst>
                  <a:gd name="adj1" fmla="val 97580"/>
                  <a:gd name="adj2" fmla="val 45317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AF6DE864-E2C6-4E37-8723-3EC2357BE4E9}"/>
                  </a:ext>
                </a:extLst>
              </p:cNvPr>
              <p:cNvSpPr/>
              <p:nvPr/>
            </p:nvSpPr>
            <p:spPr>
              <a:xfrm>
                <a:off x="85725" y="3836884"/>
                <a:ext cx="3752850" cy="1079373"/>
              </a:xfrm>
              <a:prstGeom prst="wedgeRoundRectCallout">
                <a:avLst>
                  <a:gd name="adj1" fmla="val 97580"/>
                  <a:gd name="adj2" fmla="val -47341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 slightly less denoised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can be obtained using this equation</a:t>
                </a:r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AF6DE864-E2C6-4E37-8723-3EC2357BE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3836884"/>
                <a:ext cx="3752850" cy="1079373"/>
              </a:xfrm>
              <a:prstGeom prst="wedgeRoundRectCallout">
                <a:avLst>
                  <a:gd name="adj1" fmla="val 97580"/>
                  <a:gd name="adj2" fmla="val -47341"/>
                  <a:gd name="adj3" fmla="val 16667"/>
                </a:avLst>
              </a:prstGeom>
              <a:blipFill>
                <a:blip r:embed="rId8"/>
                <a:stretch>
                  <a:fillRect b="-388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0E68F3-E211-432B-8662-E46D3518A550}"/>
                  </a:ext>
                </a:extLst>
              </p:cNvPr>
              <p:cNvSpPr/>
              <p:nvPr/>
            </p:nvSpPr>
            <p:spPr>
              <a:xfrm>
                <a:off x="5360964" y="5163608"/>
                <a:ext cx="5853269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0E68F3-E211-432B-8662-E46D3518A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964" y="5163608"/>
                <a:ext cx="5853269" cy="1281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AB77DC-59F9-481D-A64B-6AB9ACE2B3BA}"/>
                  </a:ext>
                </a:extLst>
              </p:cNvPr>
              <p:cNvSpPr txBox="1"/>
              <p:nvPr/>
            </p:nvSpPr>
            <p:spPr>
              <a:xfrm>
                <a:off x="10615006" y="6123010"/>
                <a:ext cx="16274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tx1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AB77DC-59F9-481D-A64B-6AB9ACE2B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006" y="6123010"/>
                <a:ext cx="1627433" cy="369332"/>
              </a:xfrm>
              <a:prstGeom prst="rect">
                <a:avLst/>
              </a:prstGeom>
              <a:blipFill>
                <a:blip r:embed="rId10"/>
                <a:stretch>
                  <a:fillRect l="-4869" t="-3279" b="-31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F9BD28F8-FA7E-47D3-8372-D8F0A4EE0A94}"/>
                  </a:ext>
                </a:extLst>
              </p:cNvPr>
              <p:cNvSpPr/>
              <p:nvPr/>
            </p:nvSpPr>
            <p:spPr>
              <a:xfrm>
                <a:off x="85725" y="5324142"/>
                <a:ext cx="3752850" cy="1079373"/>
              </a:xfrm>
              <a:prstGeom prst="wedgeRoundRectCallout">
                <a:avLst>
                  <a:gd name="adj1" fmla="val 98088"/>
                  <a:gd name="adj2" fmla="val -118820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is returned that looks similar to the original data distribution</a:t>
                </a:r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F9BD28F8-FA7E-47D3-8372-D8F0A4EE0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5324142"/>
                <a:ext cx="3752850" cy="1079373"/>
              </a:xfrm>
              <a:prstGeom prst="wedgeRoundRectCallout">
                <a:avLst>
                  <a:gd name="adj1" fmla="val 98088"/>
                  <a:gd name="adj2" fmla="val -118820"/>
                  <a:gd name="adj3" fmla="val 16667"/>
                </a:avLst>
              </a:prstGeom>
              <a:blipFill>
                <a:blip r:embed="rId11"/>
                <a:stretch>
                  <a:fillRect b="-231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5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22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Neural Network (U-Net) Architecture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-1" y="6540500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lang="en-US" altLang="ja-JP" sz="1400" dirty="0">
                <a:cs typeface="Arial" panose="020B0604020202020204" pitchFamily="34" charset="0"/>
                <a:hlinkClick r:id="rId2"/>
              </a:rPr>
              <a:t>https://towardsdatascience.com/u-net-explained-understanding-its-image-segmentation-architecture-56e4842e313a</a:t>
            </a:r>
            <a:r>
              <a:rPr lang="en-US" altLang="ja-JP" sz="1400" dirty="0">
                <a:cs typeface="Arial" panose="020B0604020202020204" pitchFamily="34" charset="0"/>
              </a:rPr>
              <a:t> </a:t>
            </a:r>
            <a:endParaRPr kumimoji="1" lang="ja-JP" altLang="en-US" sz="1400" dirty="0"/>
          </a:p>
        </p:txBody>
      </p:sp>
      <p:pic>
        <p:nvPicPr>
          <p:cNvPr id="5" name="Graphic 4" descr="Court">
            <a:extLst>
              <a:ext uri="{FF2B5EF4-FFF2-40B4-BE49-F238E27FC236}">
                <a16:creationId xmlns:a16="http://schemas.microsoft.com/office/drawing/2014/main" id="{E680AF71-3A2C-4EBE-972C-FA499FD77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0DD26-CCAD-409F-A1D4-F81766ED1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7" y="1702410"/>
            <a:ext cx="7658100" cy="3850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BEB0BA-766A-4322-BE3F-271CCFF64535}"/>
              </a:ext>
            </a:extLst>
          </p:cNvPr>
          <p:cNvSpPr/>
          <p:nvPr/>
        </p:nvSpPr>
        <p:spPr>
          <a:xfrm>
            <a:off x="57153" y="1000125"/>
            <a:ext cx="4333872" cy="1207184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>
                <a:solidFill>
                  <a:schemeClr val="accent2"/>
                </a:solidFill>
                <a:cs typeface="Arial" panose="020B0604020202020204" pitchFamily="34" charset="0"/>
              </a:rPr>
              <a:t>Position embeddings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operate on a particular noise level</a:t>
            </a:r>
            <a:endParaRPr kumimoji="1" lang="ja-JP" altLang="en-US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980863-5E8B-4948-86BC-0F72B4693D5A}"/>
              </a:ext>
            </a:extLst>
          </p:cNvPr>
          <p:cNvSpPr/>
          <p:nvPr/>
        </p:nvSpPr>
        <p:spPr>
          <a:xfrm>
            <a:off x="57153" y="2416859"/>
            <a:ext cx="4333872" cy="1207185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 err="1">
                <a:solidFill>
                  <a:schemeClr val="accent2"/>
                </a:solidFill>
                <a:cs typeface="Arial" panose="020B0604020202020204" pitchFamily="34" charset="0"/>
              </a:rPr>
              <a:t>ResNet</a:t>
            </a:r>
            <a:r>
              <a:rPr lang="en-US" altLang="ja-JP" i="1" dirty="0">
                <a:solidFill>
                  <a:schemeClr val="accent2"/>
                </a:solidFill>
                <a:cs typeface="Arial" panose="020B0604020202020204" pitchFamily="34" charset="0"/>
              </a:rPr>
              <a:t> blocks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use skip connections for merging the output of a previous layer with a layer ahead</a:t>
            </a:r>
            <a:endParaRPr kumimoji="1" lang="ja-JP" altLang="en-US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FDADC9-1584-4761-BA8C-A07771274D41}"/>
              </a:ext>
            </a:extLst>
          </p:cNvPr>
          <p:cNvSpPr txBox="1"/>
          <p:nvPr/>
        </p:nvSpPr>
        <p:spPr>
          <a:xfrm>
            <a:off x="4476748" y="5622864"/>
            <a:ext cx="765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A typical U-Net architecture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EA461-0A51-4565-B91C-EFBD8981BA96}"/>
              </a:ext>
            </a:extLst>
          </p:cNvPr>
          <p:cNvSpPr/>
          <p:nvPr/>
        </p:nvSpPr>
        <p:spPr>
          <a:xfrm>
            <a:off x="57152" y="3833594"/>
            <a:ext cx="4333872" cy="1207185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>
                <a:solidFill>
                  <a:schemeClr val="accent2"/>
                </a:solidFill>
                <a:cs typeface="Arial" panose="020B0604020202020204" pitchFamily="34" charset="0"/>
              </a:rPr>
              <a:t>Attention module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allow a neural network to focus on a particular information at a time and ignore the rest</a:t>
            </a:r>
            <a:endParaRPr kumimoji="1" lang="ja-JP" altLang="en-US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4F34A-387D-48F3-BBBC-77C83821F408}"/>
              </a:ext>
            </a:extLst>
          </p:cNvPr>
          <p:cNvSpPr/>
          <p:nvPr/>
        </p:nvSpPr>
        <p:spPr>
          <a:xfrm>
            <a:off x="57152" y="5254282"/>
            <a:ext cx="4333872" cy="1207185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 err="1">
                <a:solidFill>
                  <a:schemeClr val="accent2"/>
                </a:solidFill>
                <a:cs typeface="Arial" panose="020B0604020202020204" pitchFamily="34" charset="0"/>
              </a:rPr>
              <a:t>GroupNorm</a:t>
            </a:r>
            <a:r>
              <a:rPr lang="en-US" altLang="ja-JP" dirty="0">
                <a:cs typeface="Arial" panose="020B0604020202020204" pitchFamily="34" charset="0"/>
              </a:rPr>
              <a:t>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divide channels into groups and normalize features within each group. </a:t>
            </a:r>
            <a:r>
              <a:rPr lang="en-US" altLang="ja-JP" dirty="0">
                <a:solidFill>
                  <a:schemeClr val="tx1">
                    <a:lumMod val="95000"/>
                  </a:schemeClr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It works well for models with small batch sizes</a:t>
            </a:r>
            <a:endParaRPr kumimoji="1" lang="ja-JP" altLang="en-US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23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Different Variance Schedulers</a:t>
            </a:r>
            <a:r>
              <a:rPr kumimoji="1" lang="ja-JP" altLang="en-US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 </a:t>
            </a:r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(1/2)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Hourglass">
            <a:extLst>
              <a:ext uri="{FF2B5EF4-FFF2-40B4-BE49-F238E27FC236}">
                <a16:creationId xmlns:a16="http://schemas.microsoft.com/office/drawing/2014/main" id="{28C4A815-9CDB-4660-85E7-229BE68F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66438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4"/>
              </a:rPr>
              <a:t>https://arxiv.org/pdf/2102.09672.pdf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C601C-8F26-442B-96AB-AC2956279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9" y="856439"/>
            <a:ext cx="3880886" cy="2786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D2078-61E2-4825-99FE-3E6954295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05" y="856440"/>
            <a:ext cx="3880886" cy="2786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2FFA97-491F-48C5-AC83-44972D7F0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57" y="856439"/>
            <a:ext cx="3880886" cy="2786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A2B115-52E8-4201-A389-DA9997A4D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95" y="4182379"/>
            <a:ext cx="10116608" cy="18236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303AA4-3328-4DC2-9A76-7FF8E79475B5}"/>
              </a:ext>
            </a:extLst>
          </p:cNvPr>
          <p:cNvSpPr txBox="1"/>
          <p:nvPr/>
        </p:nvSpPr>
        <p:spPr>
          <a:xfrm>
            <a:off x="-4499" y="4393239"/>
            <a:ext cx="138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Linear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96683-23C7-4CE7-92DF-9147557652F2}"/>
              </a:ext>
            </a:extLst>
          </p:cNvPr>
          <p:cNvSpPr txBox="1"/>
          <p:nvPr/>
        </p:nvSpPr>
        <p:spPr>
          <a:xfrm>
            <a:off x="4499" y="5332429"/>
            <a:ext cx="138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Cosine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6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24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Different Variance Schedulers </a:t>
            </a:r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(2/2)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Hourglass">
            <a:extLst>
              <a:ext uri="{FF2B5EF4-FFF2-40B4-BE49-F238E27FC236}">
                <a16:creationId xmlns:a16="http://schemas.microsoft.com/office/drawing/2014/main" id="{28C4A815-9CDB-4660-85E7-229BE68F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FE7B3-AAED-4AD3-B94F-DB7F46F02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52" y="827410"/>
            <a:ext cx="3870089" cy="2821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DB2B1-53FF-4AC4-9FDD-8AAC45B91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489" y="827409"/>
            <a:ext cx="3870089" cy="2821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7D1322-AD6B-418E-B453-DEADF03FE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4" y="827409"/>
            <a:ext cx="3870089" cy="2821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4BD8C5-B6F8-4C03-BD5F-EA418BC1F7BC}"/>
                  </a:ext>
                </a:extLst>
              </p:cNvPr>
              <p:cNvSpPr txBox="1"/>
              <p:nvPr/>
            </p:nvSpPr>
            <p:spPr>
              <a:xfrm>
                <a:off x="-9526" y="3662252"/>
                <a:ext cx="12191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ja-JP" alt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dirty="0"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plot for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linear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,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cosine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 and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sigmoid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 scheduler</a:t>
                </a:r>
                <a:endParaRPr kumimoji="1" lang="ja-JP" alt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4BD8C5-B6F8-4C03-BD5F-EA418BC1F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26" y="3662252"/>
                <a:ext cx="12191999" cy="453137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018C088-6B3E-4C27-979E-A051D122D67C}"/>
              </a:ext>
            </a:extLst>
          </p:cNvPr>
          <p:cNvSpPr txBox="1"/>
          <p:nvPr/>
        </p:nvSpPr>
        <p:spPr>
          <a:xfrm>
            <a:off x="-9526" y="424930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These plots show how quickly or slowly the information in the source image is destroyed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530D5-9535-44B9-82C9-CB26E77068ED}"/>
              </a:ext>
            </a:extLst>
          </p:cNvPr>
          <p:cNvSpPr txBox="1"/>
          <p:nvPr/>
        </p:nvSpPr>
        <p:spPr>
          <a:xfrm>
            <a:off x="9527" y="4783325"/>
            <a:ext cx="1218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We can easily observe that the information is destroyed much quicker in the case of </a:t>
            </a:r>
            <a:r>
              <a:rPr lang="en-US" altLang="ja-JP" sz="2000" i="1" dirty="0">
                <a:solidFill>
                  <a:schemeClr val="accent1"/>
                </a:solidFill>
                <a:cs typeface="Arial" panose="020B0604020202020204" pitchFamily="34" charset="0"/>
              </a:rPr>
              <a:t>linear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than in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cosine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and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sigmoid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schedulers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7B32-5C23-49A0-9176-FDC8DC22CF8A}"/>
              </a:ext>
            </a:extLst>
          </p:cNvPr>
          <p:cNvSpPr txBox="1"/>
          <p:nvPr/>
        </p:nvSpPr>
        <p:spPr>
          <a:xfrm>
            <a:off x="4066438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8"/>
              </a:rPr>
              <a:t>https://arxiv.org/pdf/2102.09672.pdf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9457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25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Process Output Using Linear Scheduler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41591" y="6545138"/>
            <a:ext cx="410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C4420927-DC3C-4B32-B66C-944406F1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894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A25F29-4D4D-4E5E-ACBA-C298CB1C0AA1}"/>
              </a:ext>
            </a:extLst>
          </p:cNvPr>
          <p:cNvSpPr txBox="1"/>
          <p:nvPr/>
        </p:nvSpPr>
        <p:spPr>
          <a:xfrm>
            <a:off x="685800" y="5261248"/>
            <a:ext cx="1063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The final output should look like it came from the real data distribution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3B89A7-4F2F-4E76-AFAE-F6E1FB17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0166"/>
            <a:ext cx="12192000" cy="1077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2C2464-CCDD-4BA0-A8B7-5726BAB1F7F9}"/>
              </a:ext>
            </a:extLst>
          </p:cNvPr>
          <p:cNvSpPr txBox="1"/>
          <p:nvPr/>
        </p:nvSpPr>
        <p:spPr>
          <a:xfrm>
            <a:off x="3450336" y="3977359"/>
            <a:ext cx="529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Reverse (denoising) process output</a:t>
            </a:r>
            <a:endParaRPr kumimoji="1" lang="ja-JP" altLang="en-US" sz="2000" i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49738B-A2AE-4C4B-B9D0-450291EFB70B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004560" y="4024795"/>
            <a:ext cx="5739768" cy="1236453"/>
          </a:xfrm>
          <a:prstGeom prst="straightConnector1">
            <a:avLst/>
          </a:prstGeom>
          <a:ln w="762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4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26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Random Sampling Using Linear Scheduler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41591" y="6545138"/>
            <a:ext cx="410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C4420927-DC3C-4B32-B66C-944406F1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894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5CB3CE-939F-4B22-B0F8-E8AF8D111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1205608"/>
            <a:ext cx="4404360" cy="4636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77027-57DA-4133-A325-DFFC742D7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" y="1205608"/>
            <a:ext cx="4404360" cy="463600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CC473C3-20D9-4D95-AD84-92D64B9F6FDA}"/>
              </a:ext>
            </a:extLst>
          </p:cNvPr>
          <p:cNvSpPr/>
          <p:nvPr/>
        </p:nvSpPr>
        <p:spPr>
          <a:xfrm>
            <a:off x="5729668" y="3186684"/>
            <a:ext cx="732663" cy="4846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25F29-4D4D-4E5E-ACBA-C298CB1C0AA1}"/>
              </a:ext>
            </a:extLst>
          </p:cNvPr>
          <p:cNvSpPr txBox="1"/>
          <p:nvPr/>
        </p:nvSpPr>
        <p:spPr>
          <a:xfrm>
            <a:off x="777240" y="5843687"/>
            <a:ext cx="1063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DDPM models will be able to generate actual images from noise only if trained well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27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References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41591" y="6545138"/>
            <a:ext cx="410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C4420927-DC3C-4B32-B66C-944406F1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894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A25F29-4D4D-4E5E-ACBA-C298CB1C0AA1}"/>
              </a:ext>
            </a:extLst>
          </p:cNvPr>
          <p:cNvSpPr txBox="1"/>
          <p:nvPr/>
        </p:nvSpPr>
        <p:spPr>
          <a:xfrm>
            <a:off x="777240" y="1536174"/>
            <a:ext cx="10637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The annotated diffusion model:</a:t>
            </a:r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  <a:hlinkClick r:id="rId5"/>
              </a:rPr>
              <a:t>https://huggingface.co/blog/annotated-diffusion</a:t>
            </a: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What are diffusion models: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dirty="0">
                <a:solidFill>
                  <a:schemeClr val="accent1"/>
                </a:solidFill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https://lilianweng.github.io/posts/2021-07-11-diffusion-models/</a:t>
            </a:r>
            <a:endParaRPr lang="en-US" altLang="ja-JP" sz="20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 Denoising Diffusion Probabilistic Models: </a:t>
            </a:r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  <a:hlinkClick r:id="rId2"/>
              </a:rPr>
              <a:t>https://arxiv.org/pdf/2006.11239.pdf</a:t>
            </a: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Improved Denoising Diffusion Probabilistic Models: </a:t>
            </a:r>
            <a:r>
              <a:rPr kumimoji="1" lang="en-US" altLang="ja-JP" sz="2000" dirty="0">
                <a:hlinkClick r:id="rId7"/>
              </a:rPr>
              <a:t>https://arxiv.org/pdf/2102.09672.pdf</a:t>
            </a:r>
            <a:endParaRPr kumimoji="1" lang="en-US" altLang="ja-JP" sz="20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kumimoji="1"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U-Net Architecture: 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altLang="ja-JP" sz="2000" dirty="0">
                <a:solidFill>
                  <a:schemeClr val="accent1"/>
                </a:solidFill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ttps://towardsdatascience.com/u-net-explained-understanding-its-image-segmentation-architecture-56e4842e313a</a:t>
            </a:r>
            <a:endParaRPr kumimoji="1" lang="ja-JP" altLang="en-US" sz="20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2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2CD7AD-A6EC-4D97-B265-E437A159EAC8}"/>
              </a:ext>
            </a:extLst>
          </p:cNvPr>
          <p:cNvSpPr txBox="1"/>
          <p:nvPr/>
        </p:nvSpPr>
        <p:spPr>
          <a:xfrm>
            <a:off x="3479006" y="2705725"/>
            <a:ext cx="52339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solidFill>
                  <a:srgbClr val="92D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  <a:endParaRPr kumimoji="1" lang="ja-JP" altLang="en-US" sz="8800" b="1" dirty="0">
              <a:solidFill>
                <a:srgbClr val="92D05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6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Classroom">
            <a:extLst>
              <a:ext uri="{FF2B5EF4-FFF2-40B4-BE49-F238E27FC236}">
                <a16:creationId xmlns:a16="http://schemas.microsoft.com/office/drawing/2014/main" id="{40C5B947-2356-4588-BBBC-8FA886FA1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Introduction (2/2)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1474D1-FEA3-49EB-AED2-F1185D84D6F7}"/>
              </a:ext>
            </a:extLst>
          </p:cNvPr>
          <p:cNvSpPr txBox="1"/>
          <p:nvPr/>
        </p:nvSpPr>
        <p:spPr>
          <a:xfrm>
            <a:off x="2143125" y="1740901"/>
            <a:ext cx="7619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FF00"/>
                </a:solidFill>
              </a:rPr>
              <a:t>The objective of using diffusion models is to successfully 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generate actual images 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from 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pure noise only 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if they are trained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9EE09-5847-4D18-9903-8940267CF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4" y="2751638"/>
            <a:ext cx="76200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AA59E-52C8-43FF-827F-A1AF3E52CEEA}"/>
              </a:ext>
            </a:extLst>
          </p:cNvPr>
          <p:cNvSpPr txBox="1"/>
          <p:nvPr/>
        </p:nvSpPr>
        <p:spPr>
          <a:xfrm>
            <a:off x="2905655" y="5619750"/>
            <a:ext cx="6094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5"/>
              </a:rPr>
              <a:t>https://github.com/TeaPearce/Conditional_Diffusion_MNIST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796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3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Forward (Diffusion) Process (1/2)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Workflow">
            <a:extLst>
              <a:ext uri="{FF2B5EF4-FFF2-40B4-BE49-F238E27FC236}">
                <a16:creationId xmlns:a16="http://schemas.microsoft.com/office/drawing/2014/main" id="{533E6E8C-9A75-44B5-82A9-189362D91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-136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6138D1-3FF9-46B2-A2A9-84D09A9FBA7F}"/>
                  </a:ext>
                </a:extLst>
              </p:cNvPr>
              <p:cNvSpPr txBox="1"/>
              <p:nvPr/>
            </p:nvSpPr>
            <p:spPr>
              <a:xfrm>
                <a:off x="295275" y="929788"/>
                <a:ext cx="11906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kumimoji="1" lang="ja-JP" altLang="en-US" sz="28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6138D1-3FF9-46B2-A2A9-84D09A9FB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929788"/>
                <a:ext cx="1190625" cy="369332"/>
              </a:xfrm>
              <a:prstGeom prst="rect">
                <a:avLst/>
              </a:prstGeom>
              <a:blipFill>
                <a:blip r:embed="rId4"/>
                <a:stretch>
                  <a:fillRect l="-3061" b="-3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D683F07-5C19-4211-8FAE-64557663E22F}"/>
              </a:ext>
            </a:extLst>
          </p:cNvPr>
          <p:cNvSpPr txBox="1"/>
          <p:nvPr/>
        </p:nvSpPr>
        <p:spPr>
          <a:xfrm>
            <a:off x="1364059" y="914399"/>
            <a:ext cx="330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Original data d</a:t>
            </a:r>
            <a:r>
              <a:rPr kumimoji="1"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istribution </a:t>
            </a:r>
            <a:endParaRPr kumimoji="1" lang="ja-JP" altLang="en-US" sz="2000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D608B6-7B76-4E19-B45F-2658D472CEC1}"/>
                  </a:ext>
                </a:extLst>
              </p:cNvPr>
              <p:cNvSpPr txBox="1"/>
              <p:nvPr/>
            </p:nvSpPr>
            <p:spPr>
              <a:xfrm>
                <a:off x="295275" y="1438333"/>
                <a:ext cx="1496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D608B6-7B76-4E19-B45F-2658D472C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1438333"/>
                <a:ext cx="1496755" cy="369332"/>
              </a:xfrm>
              <a:prstGeom prst="rect">
                <a:avLst/>
              </a:prstGeom>
              <a:blipFill>
                <a:blip r:embed="rId5"/>
                <a:stretch>
                  <a:fillRect l="-407" r="-5285" b="-360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41AC95C-DB44-49DE-A499-EFD65A9780B3}"/>
              </a:ext>
            </a:extLst>
          </p:cNvPr>
          <p:cNvSpPr txBox="1"/>
          <p:nvPr/>
        </p:nvSpPr>
        <p:spPr>
          <a:xfrm>
            <a:off x="1043652" y="1931489"/>
            <a:ext cx="3328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Taking a sample from the original data d</a:t>
            </a:r>
            <a:r>
              <a:rPr kumimoji="1"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istribution 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0B2284D-7871-4BF5-9970-E05532F2EAD1}"/>
              </a:ext>
            </a:extLst>
          </p:cNvPr>
          <p:cNvSpPr/>
          <p:nvPr/>
        </p:nvSpPr>
        <p:spPr>
          <a:xfrm rot="5400000">
            <a:off x="452437" y="1899295"/>
            <a:ext cx="466725" cy="531114"/>
          </a:xfrm>
          <a:prstGeom prst="bent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94ED71-5825-4758-BFBA-EF75F44408E9}"/>
                  </a:ext>
                </a:extLst>
              </p:cNvPr>
              <p:cNvSpPr txBox="1"/>
              <p:nvPr/>
            </p:nvSpPr>
            <p:spPr>
              <a:xfrm>
                <a:off x="7022828" y="914399"/>
                <a:ext cx="513429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94ED71-5825-4758-BFBA-EF75F4440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28" y="914399"/>
                <a:ext cx="5134291" cy="447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17AE7A5-1326-4AE8-BD39-7F712658438E}"/>
              </a:ext>
            </a:extLst>
          </p:cNvPr>
          <p:cNvSpPr txBox="1"/>
          <p:nvPr/>
        </p:nvSpPr>
        <p:spPr>
          <a:xfrm>
            <a:off x="7234781" y="1438333"/>
            <a:ext cx="116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Forward process</a:t>
            </a:r>
            <a:endParaRPr kumimoji="1" lang="ja-JP" altLang="en-US" sz="2000" b="1" dirty="0">
              <a:solidFill>
                <a:schemeClr val="tx1">
                  <a:lumMod val="9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DA7703-C783-44DE-AC02-02FF0554A034}"/>
                  </a:ext>
                </a:extLst>
              </p:cNvPr>
              <p:cNvSpPr txBox="1"/>
              <p:nvPr/>
            </p:nvSpPr>
            <p:spPr>
              <a:xfrm>
                <a:off x="8772630" y="1729366"/>
                <a:ext cx="153555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ja-JP" altLang="en-US" sz="240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):</a:t>
                </a:r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DA7703-C783-44DE-AC02-02FF0554A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0" y="1729366"/>
                <a:ext cx="1535550" cy="453137"/>
              </a:xfrm>
              <a:prstGeom prst="rect">
                <a:avLst/>
              </a:prstGeom>
              <a:blipFill>
                <a:blip r:embed="rId7"/>
                <a:stretch>
                  <a:fillRect l="-3571" r="-3571" b="-216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6B11AA-A024-439D-9D79-8DDCE066E3D0}"/>
                  </a:ext>
                </a:extLst>
              </p:cNvPr>
              <p:cNvSpPr/>
              <p:nvPr/>
            </p:nvSpPr>
            <p:spPr>
              <a:xfrm>
                <a:off x="10272336" y="1661703"/>
                <a:ext cx="191142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6B11AA-A024-439D-9D79-8DDCE066E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336" y="1661703"/>
                <a:ext cx="1911421" cy="539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3A42C-90B7-4855-8E69-EFE231446BF9}"/>
                  </a:ext>
                </a:extLst>
              </p:cNvPr>
              <p:cNvSpPr txBox="1"/>
              <p:nvPr/>
            </p:nvSpPr>
            <p:spPr>
              <a:xfrm>
                <a:off x="8772630" y="2319273"/>
                <a:ext cx="2036873" cy="46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Variance</a:t>
                </a:r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1" lang="ja-JP" altLang="en-US" sz="240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):</a:t>
                </a:r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3A42C-90B7-4855-8E69-EFE231446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0" y="2319273"/>
                <a:ext cx="2036873" cy="464101"/>
              </a:xfrm>
              <a:prstGeom prst="rect">
                <a:avLst/>
              </a:prstGeom>
              <a:blipFill>
                <a:blip r:embed="rId9"/>
                <a:stretch>
                  <a:fillRect l="-1497" r="-1796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4E49DDF-F6FB-439D-9552-25B028124069}"/>
                  </a:ext>
                </a:extLst>
              </p:cNvPr>
              <p:cNvSpPr/>
              <p:nvPr/>
            </p:nvSpPr>
            <p:spPr>
              <a:xfrm>
                <a:off x="10773737" y="2294599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4E49DDF-F6FB-439D-9552-25B028124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737" y="2294599"/>
                <a:ext cx="557396" cy="461665"/>
              </a:xfrm>
              <a:prstGeom prst="rect">
                <a:avLst/>
              </a:prstGeom>
              <a:blipFill>
                <a:blip r:embed="rId10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554D86-3BC1-46EA-96BF-B80EB260A091}"/>
                  </a:ext>
                </a:extLst>
              </p:cNvPr>
              <p:cNvSpPr/>
              <p:nvPr/>
            </p:nvSpPr>
            <p:spPr>
              <a:xfrm>
                <a:off x="7022828" y="2711011"/>
                <a:ext cx="1176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554D86-3BC1-46EA-96BF-B80EB260A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28" y="2711011"/>
                <a:ext cx="1176989" cy="461665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FB225C-DA31-42B5-AA5C-9BFD84480182}"/>
              </a:ext>
            </a:extLst>
          </p:cNvPr>
          <p:cNvSpPr txBox="1"/>
          <p:nvPr/>
        </p:nvSpPr>
        <p:spPr>
          <a:xfrm>
            <a:off x="8062535" y="2756264"/>
            <a:ext cx="233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L</a:t>
            </a:r>
            <a:r>
              <a:rPr kumimoji="1"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ess noisy image</a:t>
            </a:r>
            <a:r>
              <a:rPr kumimoji="1"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endParaRPr kumimoji="1" lang="ja-JP" altLang="en-US" sz="2000" b="1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A851844-3B1F-4C81-80D2-6D2DDD93944C}"/>
                  </a:ext>
                </a:extLst>
              </p:cNvPr>
              <p:cNvSpPr/>
              <p:nvPr/>
            </p:nvSpPr>
            <p:spPr>
              <a:xfrm>
                <a:off x="7022828" y="3116364"/>
                <a:ext cx="883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A851844-3B1F-4C81-80D2-6D2DDD939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28" y="3116364"/>
                <a:ext cx="883640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44FEDAD-9E98-4DDA-B755-9C3FF1E47C50}"/>
              </a:ext>
            </a:extLst>
          </p:cNvPr>
          <p:cNvSpPr txBox="1"/>
          <p:nvPr/>
        </p:nvSpPr>
        <p:spPr>
          <a:xfrm>
            <a:off x="7736149" y="3142568"/>
            <a:ext cx="266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More noisy image</a:t>
            </a:r>
            <a:r>
              <a:rPr kumimoji="1"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endParaRPr kumimoji="1" lang="ja-JP" altLang="en-US" sz="2000" b="1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07128D-F2AA-4EE7-AB51-3778FA261DEE}"/>
                  </a:ext>
                </a:extLst>
              </p:cNvPr>
              <p:cNvSpPr/>
              <p:nvPr/>
            </p:nvSpPr>
            <p:spPr>
              <a:xfrm>
                <a:off x="7018065" y="3586359"/>
                <a:ext cx="8720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sz="2400" dirty="0">
                  <a:solidFill>
                    <a:schemeClr val="tx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07128D-F2AA-4EE7-AB51-3778FA261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065" y="3586359"/>
                <a:ext cx="872098" cy="461665"/>
              </a:xfrm>
              <a:prstGeom prst="rect">
                <a:avLst/>
              </a:prstGeom>
              <a:blipFill>
                <a:blip r:embed="rId1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20DE045-F35B-4C6B-B306-615BB4F205F6}"/>
              </a:ext>
            </a:extLst>
          </p:cNvPr>
          <p:cNvSpPr txBox="1"/>
          <p:nvPr/>
        </p:nvSpPr>
        <p:spPr>
          <a:xfrm>
            <a:off x="7464648" y="3604233"/>
            <a:ext cx="43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V</a:t>
            </a:r>
            <a:r>
              <a:rPr kumimoji="1"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ariance scheduler </a:t>
            </a:r>
            <a:r>
              <a:rPr kumimoji="1"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(linear, cosine, sigmoid, quadratic etc.)</a:t>
            </a:r>
            <a:r>
              <a:rPr kumimoji="1" lang="en-US" altLang="ja-JP" sz="2000" b="1" i="1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 </a:t>
            </a:r>
            <a:endParaRPr kumimoji="1" lang="ja-JP" altLang="en-US" sz="2000" b="1" i="1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275213F-6642-4E99-9BBB-22CC63A8B4F3}"/>
                  </a:ext>
                </a:extLst>
              </p:cNvPr>
              <p:cNvSpPr/>
              <p:nvPr/>
            </p:nvSpPr>
            <p:spPr>
              <a:xfrm>
                <a:off x="-139872" y="3777184"/>
                <a:ext cx="5896018" cy="1174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Forward process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adds Gaussian noise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sz="240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ja-JP" sz="2400" b="0" i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Lucida Calligraphy" panose="03010101010101010101" pitchFamily="66" charset="0"/>
                      </a:rPr>
                      <m:t>N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ja-JP" sz="2400" b="1" i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2400" b="1" i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according to a known variance schedule (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&lt;1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</a:t>
                </a:r>
                <a:endParaRPr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275213F-6642-4E99-9BBB-22CC63A8B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872" y="3777184"/>
                <a:ext cx="5896018" cy="1174745"/>
              </a:xfrm>
              <a:prstGeom prst="rect">
                <a:avLst/>
              </a:prstGeom>
              <a:blipFill>
                <a:blip r:embed="rId1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4D7206E-2764-4D20-A777-E2F7DA4BA224}"/>
                  </a:ext>
                </a:extLst>
              </p:cNvPr>
              <p:cNvSpPr/>
              <p:nvPr/>
            </p:nvSpPr>
            <p:spPr>
              <a:xfrm>
                <a:off x="0" y="4951929"/>
                <a:ext cx="5756145" cy="760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are constants that increase over</a:t>
                </a:r>
                <a:r>
                  <a:rPr lang="en-US" altLang="ja-JP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time steps</a:t>
                </a:r>
                <a:endParaRPr lang="ja-JP" altLang="en-US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4D7206E-2764-4D20-A777-E2F7DA4BA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1929"/>
                <a:ext cx="5756145" cy="760914"/>
              </a:xfrm>
              <a:prstGeom prst="rect">
                <a:avLst/>
              </a:prstGeom>
              <a:blipFill>
                <a:blip r:embed="rId15"/>
                <a:stretch>
                  <a:fillRect b="-12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3ED30F-836D-4E2D-96D7-7582FD34DC3E}"/>
                  </a:ext>
                </a:extLst>
              </p:cNvPr>
              <p:cNvSpPr/>
              <p:nvPr/>
            </p:nvSpPr>
            <p:spPr>
              <a:xfrm>
                <a:off x="0" y="5712843"/>
                <a:ext cx="5756146" cy="760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Original DDPM paper used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linear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scheduler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=0.0001</m:t>
                    </m:r>
                    <m:r>
                      <a:rPr lang="en-US" altLang="ja-JP" sz="240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to</m:t>
                    </m:r>
                    <m:r>
                      <a:rPr lang="en-US" altLang="ja-JP" sz="240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=0.02</m:t>
                    </m:r>
                  </m:oMath>
                </a14:m>
                <a:r>
                  <a:rPr lang="en-US" altLang="ja-JP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for</a:t>
                </a:r>
                <a:r>
                  <a:rPr lang="en-US" altLang="ja-JP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=1000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3ED30F-836D-4E2D-96D7-7582FD34D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12843"/>
                <a:ext cx="5756146" cy="760914"/>
              </a:xfrm>
              <a:prstGeom prst="rect">
                <a:avLst/>
              </a:prstGeom>
              <a:blipFill>
                <a:blip r:embed="rId16"/>
                <a:stretch>
                  <a:fillRect t="-4000" b="-1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571264-7057-434E-9306-4991056D2F55}"/>
                  </a:ext>
                </a:extLst>
              </p:cNvPr>
              <p:cNvSpPr txBox="1"/>
              <p:nvPr/>
            </p:nvSpPr>
            <p:spPr>
              <a:xfrm>
                <a:off x="6096000" y="4898902"/>
                <a:ext cx="5692964" cy="81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The source image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) eventually turns into pure noise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)</a:t>
                </a:r>
                <a:r>
                  <a:rPr kumimoji="1" lang="en-US" altLang="ja-JP" sz="2000" b="1" i="1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0" i="1" dirty="0">
                    <a:solidFill>
                      <a:srgbClr val="FFFF00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through the forward process</a:t>
                </a:r>
                <a:endParaRPr kumimoji="1" lang="ja-JP" altLang="en-US" sz="2000" i="1" dirty="0">
                  <a:solidFill>
                    <a:srgbClr val="FFFF0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571264-7057-434E-9306-4991056D2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98902"/>
                <a:ext cx="5692964" cy="813941"/>
              </a:xfrm>
              <a:prstGeom prst="rect">
                <a:avLst/>
              </a:prstGeom>
              <a:blipFill>
                <a:blip r:embed="rId17"/>
                <a:stretch>
                  <a:fillRect l="-857" t="-3008" r="-857" b="-150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58EE460-D3E4-4935-BB24-E48FB004E967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18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4658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5" grpId="0" animBg="1"/>
      <p:bldP spid="17" grpId="0"/>
      <p:bldP spid="19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6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4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Forward (Diffusion) Process (2/2)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Workflow">
            <a:extLst>
              <a:ext uri="{FF2B5EF4-FFF2-40B4-BE49-F238E27FC236}">
                <a16:creationId xmlns:a16="http://schemas.microsoft.com/office/drawing/2014/main" id="{533E6E8C-9A75-44B5-82A9-189362D91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-136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3AE43-FA66-4802-91C2-9CE8338CCC03}"/>
                  </a:ext>
                </a:extLst>
              </p:cNvPr>
              <p:cNvSpPr txBox="1"/>
              <p:nvPr/>
            </p:nvSpPr>
            <p:spPr>
              <a:xfrm>
                <a:off x="202928" y="810994"/>
                <a:ext cx="513429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3AE43-FA66-4802-91C2-9CE8338CC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28" y="810994"/>
                <a:ext cx="5134291" cy="4472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A27EA6-2BA6-4346-BD05-DFF255C02CF0}"/>
              </a:ext>
            </a:extLst>
          </p:cNvPr>
          <p:cNvSpPr txBox="1"/>
          <p:nvPr/>
        </p:nvSpPr>
        <p:spPr>
          <a:xfrm>
            <a:off x="6048375" y="876707"/>
            <a:ext cx="463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A single step of the forward process</a:t>
            </a:r>
            <a:endParaRPr kumimoji="1" lang="ja-JP" altLang="en-US" sz="2000" b="1" i="1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8752875-37A6-4197-BB0F-3EF5F69FF36E}"/>
              </a:ext>
            </a:extLst>
          </p:cNvPr>
          <p:cNvSpPr/>
          <p:nvPr/>
        </p:nvSpPr>
        <p:spPr>
          <a:xfrm>
            <a:off x="5457825" y="953403"/>
            <a:ext cx="552450" cy="28481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BCDC4E-119F-4010-876A-027924696AA7}"/>
                  </a:ext>
                </a:extLst>
              </p:cNvPr>
              <p:cNvSpPr txBox="1"/>
              <p:nvPr/>
            </p:nvSpPr>
            <p:spPr>
              <a:xfrm>
                <a:off x="1654784" y="1421178"/>
                <a:ext cx="3763145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BCDC4E-119F-4010-876A-027924696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784" y="1421178"/>
                <a:ext cx="3763145" cy="1038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26C7C933-90E0-4F4F-B266-EB23C6572176}"/>
              </a:ext>
            </a:extLst>
          </p:cNvPr>
          <p:cNvSpPr/>
          <p:nvPr/>
        </p:nvSpPr>
        <p:spPr>
          <a:xfrm>
            <a:off x="5457825" y="1797982"/>
            <a:ext cx="552450" cy="284818"/>
          </a:xfrm>
          <a:prstGeom prst="rightArrow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A7E4F-70A6-4CC6-BFEE-F483D9721CEE}"/>
              </a:ext>
            </a:extLst>
          </p:cNvPr>
          <p:cNvSpPr txBox="1"/>
          <p:nvPr/>
        </p:nvSpPr>
        <p:spPr>
          <a:xfrm>
            <a:off x="6096000" y="1740336"/>
            <a:ext cx="463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Equation for the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full forward process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28AB8E-E205-4189-BD2D-78A222012FBB}"/>
              </a:ext>
            </a:extLst>
          </p:cNvPr>
          <p:cNvSpPr txBox="1"/>
          <p:nvPr/>
        </p:nvSpPr>
        <p:spPr>
          <a:xfrm>
            <a:off x="1028699" y="2509048"/>
            <a:ext cx="320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cs typeface="Arial" panose="020B0604020202020204" pitchFamily="34" charset="0"/>
              </a:rPr>
              <a:t>R</a:t>
            </a:r>
            <a:r>
              <a:rPr kumimoji="1" lang="en-US" altLang="ja-JP" sz="2000" i="1" dirty="0">
                <a:cs typeface="Arial" panose="020B0604020202020204" pitchFamily="34" charset="0"/>
              </a:rPr>
              <a:t>eparameterization trick</a:t>
            </a:r>
            <a:endParaRPr kumimoji="1" lang="ja-JP" altLang="en-US" sz="2000" b="1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45D7F-2680-4971-BE50-6680A51DE004}"/>
                  </a:ext>
                </a:extLst>
              </p:cNvPr>
              <p:cNvSpPr txBox="1"/>
              <p:nvPr/>
            </p:nvSpPr>
            <p:spPr>
              <a:xfrm>
                <a:off x="4906088" y="2539826"/>
                <a:ext cx="30551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2400" b="0" i="0" smtClean="0"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ja-JP" altLang="en-US" sz="2400" b="0" i="0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2400" b="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45D7F-2680-4971-BE50-6680A51DE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088" y="2539826"/>
                <a:ext cx="3055132" cy="369332"/>
              </a:xfrm>
              <a:prstGeom prst="rect">
                <a:avLst/>
              </a:prstGeom>
              <a:blipFill>
                <a:blip r:embed="rId6"/>
                <a:stretch>
                  <a:fillRect l="-2196" r="-599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3513F9-2271-4E06-85F6-A14069202B29}"/>
                  </a:ext>
                </a:extLst>
              </p:cNvPr>
              <p:cNvSpPr txBox="1"/>
              <p:nvPr/>
            </p:nvSpPr>
            <p:spPr>
              <a:xfrm>
                <a:off x="7296150" y="2909158"/>
                <a:ext cx="3609975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ＭＳ 明朝" panose="02020609040205080304" pitchFamily="17" charset="-128"/>
                        <a:cs typeface="Arial" panose="020B0604020202020204" pitchFamily="34" charset="0"/>
                      </a:rPr>
                      <m:t>⊙</m:t>
                    </m:r>
                  </m:oMath>
                </a14:m>
                <a:r>
                  <a:rPr lang="en-US" altLang="ja-JP" sz="2000" dirty="0">
                    <a:solidFill>
                      <a:schemeClr val="accent2"/>
                    </a:solidFill>
                    <a:ea typeface="ＭＳ 明朝" panose="02020609040205080304" pitchFamily="17" charset="-128"/>
                    <a:cs typeface="Arial" panose="020B0604020202020204" pitchFamily="34" charset="0"/>
                  </a:rPr>
                  <a:t> → Element-wise product</a:t>
                </a:r>
                <a:endParaRPr kumimoji="1" lang="ja-JP" altLang="en-US" sz="2000" b="1" dirty="0">
                  <a:solidFill>
                    <a:schemeClr val="accent2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3513F9-2271-4E06-85F6-A1406920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50" y="2909158"/>
                <a:ext cx="3609975" cy="453137"/>
              </a:xfrm>
              <a:prstGeom prst="rect">
                <a:avLst/>
              </a:prstGeom>
              <a:blipFill>
                <a:blip r:embed="rId7"/>
                <a:stretch>
                  <a:fillRect l="-676" r="-1182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FD8005-A75C-4EE8-8E73-FA6398548AC7}"/>
              </a:ext>
            </a:extLst>
          </p:cNvPr>
          <p:cNvCxnSpPr>
            <a:cxnSpLocks/>
          </p:cNvCxnSpPr>
          <p:nvPr/>
        </p:nvCxnSpPr>
        <p:spPr>
          <a:xfrm>
            <a:off x="4305302" y="2729701"/>
            <a:ext cx="552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564608A-8D11-4376-9ED3-0B506D6045A3}"/>
              </a:ext>
            </a:extLst>
          </p:cNvPr>
          <p:cNvSpPr/>
          <p:nvPr/>
        </p:nvSpPr>
        <p:spPr>
          <a:xfrm rot="5400000">
            <a:off x="-201397" y="2284631"/>
            <a:ext cx="1964889" cy="32384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7FCE2A-70CC-4E01-9B0E-05CD895B3F8B}"/>
                  </a:ext>
                </a:extLst>
              </p:cNvPr>
              <p:cNvSpPr txBox="1"/>
              <p:nvPr/>
            </p:nvSpPr>
            <p:spPr>
              <a:xfrm>
                <a:off x="457199" y="3521208"/>
                <a:ext cx="3521862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7FCE2A-70CC-4E01-9B0E-05CD895B3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521208"/>
                <a:ext cx="3521862" cy="447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04E144-9362-4C48-A2D7-670052E2DD44}"/>
                  </a:ext>
                </a:extLst>
              </p:cNvPr>
              <p:cNvSpPr/>
              <p:nvPr/>
            </p:nvSpPr>
            <p:spPr>
              <a:xfrm>
                <a:off x="4723926" y="3521208"/>
                <a:ext cx="18149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sz="2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US" altLang="ja-JP" sz="240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ja-JP" sz="24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4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04E144-9362-4C48-A2D7-670052E2D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926" y="3521208"/>
                <a:ext cx="1814920" cy="461665"/>
              </a:xfrm>
              <a:prstGeom prst="rect">
                <a:avLst/>
              </a:prstGeom>
              <a:blipFill>
                <a:blip r:embed="rId9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443076-E4E7-4779-B6AD-EA0A96A21DC5}"/>
                  </a:ext>
                </a:extLst>
              </p:cNvPr>
              <p:cNvSpPr txBox="1"/>
              <p:nvPr/>
            </p:nvSpPr>
            <p:spPr>
              <a:xfrm>
                <a:off x="829353" y="4154221"/>
                <a:ext cx="3149708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443076-E4E7-4779-B6AD-EA0A96A21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3" y="4154221"/>
                <a:ext cx="3149708" cy="4472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B5AD29-C19B-46AB-AF1D-96B9A3367673}"/>
                  </a:ext>
                </a:extLst>
              </p:cNvPr>
              <p:cNvSpPr txBox="1"/>
              <p:nvPr/>
            </p:nvSpPr>
            <p:spPr>
              <a:xfrm>
                <a:off x="829353" y="4840330"/>
                <a:ext cx="4341445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B5AD29-C19B-46AB-AF1D-96B9A3367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3" y="4840330"/>
                <a:ext cx="4341445" cy="4472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4A4DEB-EA51-468A-BA8C-8026C97EFBAD}"/>
                  </a:ext>
                </a:extLst>
              </p:cNvPr>
              <p:cNvSpPr txBox="1"/>
              <p:nvPr/>
            </p:nvSpPr>
            <p:spPr>
              <a:xfrm>
                <a:off x="4809107" y="4154221"/>
                <a:ext cx="1624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4A4DEB-EA51-468A-BA8C-8026C97EF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107" y="4154221"/>
                <a:ext cx="1624547" cy="369332"/>
              </a:xfrm>
              <a:prstGeom prst="rect">
                <a:avLst/>
              </a:prstGeom>
              <a:blipFill>
                <a:blip r:embed="rId12"/>
                <a:stretch>
                  <a:fillRect l="-1504" t="-3279" b="-31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AD6F99B-110C-4730-B848-9551A720BC6D}"/>
              </a:ext>
            </a:extLst>
          </p:cNvPr>
          <p:cNvSpPr txBox="1"/>
          <p:nvPr/>
        </p:nvSpPr>
        <p:spPr>
          <a:xfrm>
            <a:off x="155303" y="5341694"/>
            <a:ext cx="189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…..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5495B2-F425-40C8-BFF1-1A14A47F01BF}"/>
                  </a:ext>
                </a:extLst>
              </p:cNvPr>
              <p:cNvSpPr txBox="1"/>
              <p:nvPr/>
            </p:nvSpPr>
            <p:spPr>
              <a:xfrm>
                <a:off x="829353" y="5848662"/>
                <a:ext cx="2907270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5495B2-F425-40C8-BFF1-1A14A47F0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3" y="5848662"/>
                <a:ext cx="2907270" cy="4530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970342-C68B-49E5-9DEA-AD5385078FEB}"/>
                  </a:ext>
                </a:extLst>
              </p:cNvPr>
              <p:cNvSpPr txBox="1"/>
              <p:nvPr/>
            </p:nvSpPr>
            <p:spPr>
              <a:xfrm>
                <a:off x="4857752" y="5458761"/>
                <a:ext cx="1633268" cy="103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970342-C68B-49E5-9DEA-AD5385078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2" y="5458761"/>
                <a:ext cx="1633268" cy="10338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0AB3BC2-A741-4C36-BE32-3FC3868953EE}"/>
              </a:ext>
            </a:extLst>
          </p:cNvPr>
          <p:cNvSpPr txBox="1"/>
          <p:nvPr/>
        </p:nvSpPr>
        <p:spPr>
          <a:xfrm>
            <a:off x="6648097" y="5817951"/>
            <a:ext cx="171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For example,</a:t>
            </a:r>
            <a:endParaRPr kumimoji="1" lang="ja-JP" altLang="en-US" sz="2000" b="1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8622D5-C8F5-4179-85EA-CC3C396BF004}"/>
                  </a:ext>
                </a:extLst>
              </p:cNvPr>
              <p:cNvSpPr txBox="1"/>
              <p:nvPr/>
            </p:nvSpPr>
            <p:spPr>
              <a:xfrm>
                <a:off x="8366941" y="5817645"/>
                <a:ext cx="2032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8622D5-C8F5-4179-85EA-CC3C396BF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941" y="5817645"/>
                <a:ext cx="2032671" cy="369332"/>
              </a:xfrm>
              <a:prstGeom prst="rect">
                <a:avLst/>
              </a:prstGeom>
              <a:blipFill>
                <a:blip r:embed="rId15"/>
                <a:stretch>
                  <a:fillRect l="-901"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61D296-CB5F-456F-864F-BE1D58A49F01}"/>
                  </a:ext>
                </a:extLst>
              </p:cNvPr>
              <p:cNvSpPr txBox="1"/>
              <p:nvPr/>
            </p:nvSpPr>
            <p:spPr>
              <a:xfrm>
                <a:off x="7940481" y="3574253"/>
                <a:ext cx="3253968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61D296-CB5F-456F-864F-BE1D58A49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481" y="3574253"/>
                <a:ext cx="3253968" cy="4530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4F0783BD-8936-4B79-9996-13D4C45C3994}"/>
              </a:ext>
            </a:extLst>
          </p:cNvPr>
          <p:cNvSpPr/>
          <p:nvPr/>
        </p:nvSpPr>
        <p:spPr>
          <a:xfrm rot="5400000">
            <a:off x="9310319" y="4212040"/>
            <a:ext cx="514293" cy="291794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98C0D0-FDBA-43C4-B101-8A1E89805560}"/>
                  </a:ext>
                </a:extLst>
              </p:cNvPr>
              <p:cNvSpPr txBox="1"/>
              <p:nvPr/>
            </p:nvSpPr>
            <p:spPr>
              <a:xfrm>
                <a:off x="7230449" y="4621873"/>
                <a:ext cx="4961550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kumimoji="1" lang="ja-JP" alt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98C0D0-FDBA-43C4-B101-8A1E8980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449" y="4621873"/>
                <a:ext cx="4961550" cy="447238"/>
              </a:xfrm>
              <a:prstGeom prst="rect">
                <a:avLst/>
              </a:prstGeom>
              <a:blipFill>
                <a:blip r:embed="rId17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E7A608C-C009-4D7D-8131-7D9195323E81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18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7C9F46-A4BC-4B27-A41C-DAC75EC7DDBA}"/>
                  </a:ext>
                </a:extLst>
              </p:cNvPr>
              <p:cNvSpPr txBox="1"/>
              <p:nvPr/>
            </p:nvSpPr>
            <p:spPr>
              <a:xfrm>
                <a:off x="7296150" y="5069577"/>
                <a:ext cx="489584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This allows to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at any time step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ja-JP" altLang="en-US" sz="2000" b="1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7C9F46-A4BC-4B27-A41C-DAC75EC7D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50" y="5069577"/>
                <a:ext cx="4895849" cy="822469"/>
              </a:xfrm>
              <a:prstGeom prst="rect">
                <a:avLst/>
              </a:prstGeom>
              <a:blipFill>
                <a:blip r:embed="rId1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8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 animBg="1"/>
      <p:bldP spid="9" grpId="0"/>
      <p:bldP spid="10" grpId="0" animBg="1"/>
      <p:bldP spid="11" grpId="0"/>
      <p:bldP spid="12" grpId="0"/>
      <p:bldP spid="13" grpId="0"/>
      <p:bldP spid="14" grpId="0"/>
      <p:bldP spid="18" grpId="0" animBg="1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5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A6BF04-FAC5-4C28-9E84-6BE2087DB6D0}"/>
                  </a:ext>
                </a:extLst>
              </p:cNvPr>
              <p:cNvSpPr/>
              <p:nvPr/>
            </p:nvSpPr>
            <p:spPr>
              <a:xfrm>
                <a:off x="247648" y="810994"/>
                <a:ext cx="16865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A6BF04-FAC5-4C28-9E84-6BE2087DB6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8" y="810994"/>
                <a:ext cx="1686551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17F0A7-9877-4B44-A1C2-DF700B361742}"/>
              </a:ext>
            </a:extLst>
          </p:cNvPr>
          <p:cNvSpPr txBox="1"/>
          <p:nvPr/>
        </p:nvSpPr>
        <p:spPr>
          <a:xfrm>
            <a:off x="506342" y="1272659"/>
            <a:ext cx="116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Reverse process</a:t>
            </a:r>
            <a:endParaRPr kumimoji="1" lang="ja-JP" altLang="en-US" sz="2000" b="1" dirty="0">
              <a:solidFill>
                <a:schemeClr val="tx1">
                  <a:lumMod val="9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93400-5A0E-4CC0-A2E4-FFC3B857AC92}"/>
              </a:ext>
            </a:extLst>
          </p:cNvPr>
          <p:cNvSpPr txBox="1"/>
          <p:nvPr/>
        </p:nvSpPr>
        <p:spPr>
          <a:xfrm>
            <a:off x="2495551" y="1041826"/>
            <a:ext cx="969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The</a:t>
            </a:r>
            <a:r>
              <a:rPr lang="en-US" altLang="ja-JP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reverse process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can not executed like the forward process because it requires knowing the distribution of all the images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in order</a:t>
            </a:r>
            <a:r>
              <a:rPr lang="en-US" altLang="ja-JP" sz="2000" dirty="0">
                <a:cs typeface="Arial" panose="020B0604020202020204" pitchFamily="34" charset="0"/>
              </a:rPr>
              <a:t>,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which is impossible</a:t>
            </a:r>
            <a:endParaRPr kumimoji="1" lang="ja-JP" altLang="en-US" sz="2000" i="1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5" name="Graphic 4" descr="Workflow">
            <a:extLst>
              <a:ext uri="{FF2B5EF4-FFF2-40B4-BE49-F238E27FC236}">
                <a16:creationId xmlns:a16="http://schemas.microsoft.com/office/drawing/2014/main" id="{B06FF926-049D-4E5E-86FF-02409A3D5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66D885-69A3-4BBD-9583-4882B99D8DE6}"/>
              </a:ext>
            </a:extLst>
          </p:cNvPr>
          <p:cNvSpPr txBox="1"/>
          <p:nvPr/>
        </p:nvSpPr>
        <p:spPr>
          <a:xfrm>
            <a:off x="2495551" y="1866245"/>
            <a:ext cx="9696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Hence, a neural network is used to approximate the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denoising</a:t>
            </a:r>
            <a:r>
              <a:rPr lang="en-US" altLang="ja-JP" sz="2000" dirty="0">
                <a:cs typeface="Arial" panose="020B0604020202020204" pitchFamily="34" charset="0"/>
              </a:rPr>
              <a:t> part</a:t>
            </a:r>
            <a:endParaRPr kumimoji="1" lang="ja-JP" altLang="en-US" sz="2000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B093EDA-7806-4D5A-8865-2EDE52E9ECD1}"/>
                  </a:ext>
                </a:extLst>
              </p:cNvPr>
              <p:cNvSpPr/>
              <p:nvPr/>
            </p:nvSpPr>
            <p:spPr>
              <a:xfrm>
                <a:off x="247648" y="2880764"/>
                <a:ext cx="18350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B093EDA-7806-4D5A-8865-2EDE52E9E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8" y="2880764"/>
                <a:ext cx="1835054" cy="461665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DE7EA5BF-3394-4264-AE78-9B459C9318D6}"/>
              </a:ext>
            </a:extLst>
          </p:cNvPr>
          <p:cNvSpPr/>
          <p:nvPr/>
        </p:nvSpPr>
        <p:spPr>
          <a:xfrm rot="5400000">
            <a:off x="727074" y="2308368"/>
            <a:ext cx="707888" cy="32072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247F0B-B172-4E3D-82D9-B18680CC2C1E}"/>
                  </a:ext>
                </a:extLst>
              </p:cNvPr>
              <p:cNvSpPr txBox="1"/>
              <p:nvPr/>
            </p:nvSpPr>
            <p:spPr>
              <a:xfrm>
                <a:off x="2082702" y="2942319"/>
                <a:ext cx="5727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ja-JP" altLang="en-US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kumimoji="1" lang="ja-JP" altLang="en-US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ea typeface="ＭＳ 明朝" panose="02020609040205080304" pitchFamily="17" charset="-128"/>
                    <a:cs typeface="Arial" panose="020B0604020202020204" pitchFamily="34" charset="0"/>
                  </a:rPr>
                  <a:t>→ all 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the parameters of the neural network</a:t>
                </a:r>
                <a:endParaRPr kumimoji="1" lang="ja-JP" altLang="en-US" sz="2000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247F0B-B172-4E3D-82D9-B18680CC2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02" y="2942319"/>
                <a:ext cx="5727795" cy="400110"/>
              </a:xfrm>
              <a:prstGeom prst="rect">
                <a:avLst/>
              </a:prstGeom>
              <a:blipFill>
                <a:blip r:embed="rId7"/>
                <a:stretch>
                  <a:fillRect t="-9231" r="-639" b="-2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E6C572-1AAF-45D8-8D6B-12CF3ACE6EC5}"/>
                  </a:ext>
                </a:extLst>
              </p:cNvPr>
              <p:cNvSpPr/>
              <p:nvPr/>
            </p:nvSpPr>
            <p:spPr>
              <a:xfrm>
                <a:off x="3403004" y="3433260"/>
                <a:ext cx="607179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 sz="2400" b="0" i="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E6C572-1AAF-45D8-8D6B-12CF3ACE6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004" y="3433260"/>
                <a:ext cx="6071790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4D05A3-64D5-49EF-9529-0B64C26D7751}"/>
                  </a:ext>
                </a:extLst>
              </p:cNvPr>
              <p:cNvSpPr txBox="1"/>
              <p:nvPr/>
            </p:nvSpPr>
            <p:spPr>
              <a:xfrm>
                <a:off x="247648" y="4014219"/>
                <a:ext cx="112680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Both the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) and the variance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ja-JP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𝛴</m:t>
                        </m:r>
                      </m:e>
                      <m:sub>
                        <m:r>
                          <a:rPr lang="ja-JP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) are conditioned on the </a:t>
                </a:r>
                <a:r>
                  <a:rPr lang="en-US" altLang="ja-JP" sz="2000" i="1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noise level </a:t>
                </a:r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(time step)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ja-JP" altLang="en-US" sz="2000" b="1" i="1" dirty="0">
                  <a:solidFill>
                    <a:schemeClr val="accent2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4D05A3-64D5-49EF-9529-0B64C26D7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8" y="4014219"/>
                <a:ext cx="11268076" cy="453137"/>
              </a:xfrm>
              <a:prstGeom prst="rect">
                <a:avLst/>
              </a:prstGeom>
              <a:blipFill>
                <a:blip r:embed="rId9"/>
                <a:stretch>
                  <a:fillRect l="-433" b="-20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D9A0E-F0CA-41A6-940F-77D79C581D2A}"/>
                  </a:ext>
                </a:extLst>
              </p:cNvPr>
              <p:cNvSpPr txBox="1"/>
              <p:nvPr/>
            </p:nvSpPr>
            <p:spPr>
              <a:xfrm>
                <a:off x="171450" y="4586666"/>
                <a:ext cx="11344274" cy="81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cs typeface="Arial" panose="020B0604020202020204" pitchFamily="34" charset="0"/>
                  </a:rPr>
                  <a:t>In the original 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DDPM paper, the authors kept the variance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𝛴</m:t>
                        </m:r>
                      </m:e>
                      <m:sub>
                        <m:r>
                          <a:rPr lang="ja-JP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) fixed and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used one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neural network to learn only the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)</a:t>
                </a:r>
                <a:endParaRPr kumimoji="1" lang="ja-JP" altLang="en-US" sz="2000" b="1" i="1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D9A0E-F0CA-41A6-940F-77D79C581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4586666"/>
                <a:ext cx="11344274" cy="813941"/>
              </a:xfrm>
              <a:prstGeom prst="rect">
                <a:avLst/>
              </a:prstGeom>
              <a:blipFill>
                <a:blip r:embed="rId10"/>
                <a:stretch>
                  <a:fillRect r="-322" b="-104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5EE5C02-8396-4528-9627-57C304549EE5}"/>
                  </a:ext>
                </a:extLst>
              </p:cNvPr>
              <p:cNvSpPr/>
              <p:nvPr/>
            </p:nvSpPr>
            <p:spPr>
              <a:xfrm>
                <a:off x="1034189" y="5558017"/>
                <a:ext cx="2922723" cy="588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ja-JP" alt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3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32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ja-JP" altLang="en-US" sz="32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5EE5C02-8396-4528-9627-57C304549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89" y="5558017"/>
                <a:ext cx="2922723" cy="588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B610F0E-1E39-4F22-B826-A67E98DF891D}"/>
                  </a:ext>
                </a:extLst>
              </p:cNvPr>
              <p:cNvSpPr/>
              <p:nvPr/>
            </p:nvSpPr>
            <p:spPr>
              <a:xfrm>
                <a:off x="5375222" y="5348590"/>
                <a:ext cx="1297727" cy="464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B610F0E-1E39-4F22-B826-A67E98DF8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222" y="5348590"/>
                <a:ext cx="1297727" cy="464101"/>
              </a:xfrm>
              <a:prstGeom prst="rect">
                <a:avLst/>
              </a:prstGeom>
              <a:blipFill>
                <a:blip r:embed="rId1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755534-1836-43B9-B717-2E1A148695AD}"/>
                  </a:ext>
                </a:extLst>
              </p:cNvPr>
              <p:cNvSpPr/>
              <p:nvPr/>
            </p:nvSpPr>
            <p:spPr>
              <a:xfrm>
                <a:off x="5375222" y="5710889"/>
                <a:ext cx="316561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755534-1836-43B9-B717-2E1A14869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222" y="5710889"/>
                <a:ext cx="3165610" cy="8485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1AC4A96-C0AF-4EA7-9C88-7A6F02678328}"/>
              </a:ext>
            </a:extLst>
          </p:cNvPr>
          <p:cNvSpPr txBox="1"/>
          <p:nvPr/>
        </p:nvSpPr>
        <p:spPr>
          <a:xfrm>
            <a:off x="8540832" y="5468400"/>
            <a:ext cx="3651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DDPM authors claimed that both choices yielded</a:t>
            </a:r>
            <a:r>
              <a:rPr lang="en-US" altLang="ja-JP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similar results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6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15" grpId="0"/>
      <p:bldP spid="17" grpId="0" animBg="1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6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(2/15)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6D368-1024-4C75-8239-A3CE5D23E04B}"/>
                  </a:ext>
                </a:extLst>
              </p:cNvPr>
              <p:cNvSpPr txBox="1"/>
              <p:nvPr/>
            </p:nvSpPr>
            <p:spPr>
              <a:xfrm>
                <a:off x="0" y="879187"/>
                <a:ext cx="12192000" cy="76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To learn the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), the DDPM authors decided to minimize the negative log-likelihood (NLL)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regarding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the source image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as their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objective function </a:t>
                </a:r>
                <a:endParaRPr kumimoji="1" lang="ja-JP" altLang="en-US" sz="2000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6D368-1024-4C75-8239-A3CE5D23E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79187"/>
                <a:ext cx="12192000" cy="760914"/>
              </a:xfrm>
              <a:prstGeom prst="rect">
                <a:avLst/>
              </a:prstGeom>
              <a:blipFill>
                <a:blip r:embed="rId5"/>
                <a:stretch>
                  <a:fillRect l="-500" r="-500" b="-12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89F7EE1B-FE27-440C-A16B-F2CB698E1AF5}"/>
              </a:ext>
            </a:extLst>
          </p:cNvPr>
          <p:cNvSpPr/>
          <p:nvPr/>
        </p:nvSpPr>
        <p:spPr>
          <a:xfrm rot="5400000">
            <a:off x="5719764" y="1597191"/>
            <a:ext cx="466725" cy="531114"/>
          </a:xfrm>
          <a:prstGeom prst="bent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8BA2EB-004A-4761-95D1-70005B54898F}"/>
                  </a:ext>
                </a:extLst>
              </p:cNvPr>
              <p:cNvSpPr txBox="1"/>
              <p:nvPr/>
            </p:nvSpPr>
            <p:spPr>
              <a:xfrm>
                <a:off x="6353174" y="1709663"/>
                <a:ext cx="2070195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sz="2400" b="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8BA2EB-004A-4761-95D1-70005B548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74" y="1709663"/>
                <a:ext cx="2070195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52E6F103-8A69-437D-BB8E-FE6A5998ECF5}"/>
              </a:ext>
            </a:extLst>
          </p:cNvPr>
          <p:cNvSpPr/>
          <p:nvPr/>
        </p:nvSpPr>
        <p:spPr>
          <a:xfrm rot="5400000">
            <a:off x="7420465" y="2215222"/>
            <a:ext cx="466725" cy="531114"/>
          </a:xfrm>
          <a:prstGeom prst="bent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55831C-D050-46F9-A2AC-0F87F1343F6B}"/>
                  </a:ext>
                </a:extLst>
              </p:cNvPr>
              <p:cNvSpPr txBox="1"/>
              <p:nvPr/>
            </p:nvSpPr>
            <p:spPr>
              <a:xfrm>
                <a:off x="7096125" y="2758154"/>
                <a:ext cx="4362449" cy="1121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cs typeface="Arial" panose="020B0604020202020204" pitchFamily="34" charset="0"/>
                  </a:rPr>
                  <a:t>Have to keep track of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 other random variables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   </a:t>
                </a:r>
                <a:endParaRPr kumimoji="1" lang="ja-JP" altLang="en-US" sz="2000" i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55831C-D050-46F9-A2AC-0F87F1343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5" y="2758154"/>
                <a:ext cx="4362449" cy="1121717"/>
              </a:xfrm>
              <a:prstGeom prst="rect">
                <a:avLst/>
              </a:prstGeom>
              <a:blipFill>
                <a:blip r:embed="rId7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4415141-1194-4D11-87D8-69A98C8AAC28}"/>
              </a:ext>
            </a:extLst>
          </p:cNvPr>
          <p:cNvSpPr/>
          <p:nvPr/>
        </p:nvSpPr>
        <p:spPr>
          <a:xfrm>
            <a:off x="8041410" y="2377094"/>
            <a:ext cx="2291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cs typeface="Arial" panose="020B0604020202020204" pitchFamily="34" charset="0"/>
              </a:rPr>
              <a:t>Not computable 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20871-05BD-4190-A6BE-195E9DAB2100}"/>
              </a:ext>
            </a:extLst>
          </p:cNvPr>
          <p:cNvSpPr txBox="1"/>
          <p:nvPr/>
        </p:nvSpPr>
        <p:spPr>
          <a:xfrm>
            <a:off x="0" y="2755637"/>
            <a:ext cx="609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So, the DDPM authors chose to compute the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variational lower bound (VLB) </a:t>
            </a:r>
            <a:r>
              <a:rPr lang="en-US" altLang="ja-JP" sz="2000" dirty="0">
                <a:cs typeface="Arial" panose="020B0604020202020204" pitchFamily="34" charset="0"/>
              </a:rPr>
              <a:t>instead</a:t>
            </a:r>
            <a:endParaRPr kumimoji="1" lang="ja-JP" altLang="en-US" sz="2000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3B63BE-CA00-4B43-B657-76025ECD4DBB}"/>
                  </a:ext>
                </a:extLst>
              </p:cNvPr>
              <p:cNvSpPr txBox="1"/>
              <p:nvPr/>
            </p:nvSpPr>
            <p:spPr>
              <a:xfrm>
                <a:off x="200025" y="4185645"/>
                <a:ext cx="889635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sz="2400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3B63BE-CA00-4B43-B657-76025ECD4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5" y="4185645"/>
                <a:ext cx="8896350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AD1C29-296D-4843-A483-172A041C71B7}"/>
              </a:ext>
            </a:extLst>
          </p:cNvPr>
          <p:cNvSpPr/>
          <p:nvPr/>
        </p:nvSpPr>
        <p:spPr>
          <a:xfrm rot="5400000">
            <a:off x="2694056" y="3703096"/>
            <a:ext cx="707888" cy="32072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ED8E4-489D-4D1D-9F9D-FC42A9456997}"/>
              </a:ext>
            </a:extLst>
          </p:cNvPr>
          <p:cNvSpPr txBox="1"/>
          <p:nvPr/>
        </p:nvSpPr>
        <p:spPr>
          <a:xfrm>
            <a:off x="0" y="4885631"/>
            <a:ext cx="203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000" b="1" dirty="0">
                <a:cs typeface="Arial" panose="020B0604020202020204" pitchFamily="34" charset="0"/>
              </a:rPr>
              <a:t>KL divergence:</a:t>
            </a:r>
            <a:endParaRPr kumimoji="1" lang="ja-JP" altLang="en-US" sz="2000" b="1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78DEBA-AB95-4AA8-BE4E-8FBA5CBEC0F0}"/>
                  </a:ext>
                </a:extLst>
              </p:cNvPr>
              <p:cNvSpPr txBox="1"/>
              <p:nvPr/>
            </p:nvSpPr>
            <p:spPr>
              <a:xfrm>
                <a:off x="0" y="5285741"/>
                <a:ext cx="4259564" cy="91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78DEBA-AB95-4AA8-BE4E-8FBA5CBEC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5741"/>
                <a:ext cx="4259564" cy="9195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568929DC-6A76-4B4C-B0E2-77A335983F75}"/>
              </a:ext>
            </a:extLst>
          </p:cNvPr>
          <p:cNvSpPr/>
          <p:nvPr/>
        </p:nvSpPr>
        <p:spPr>
          <a:xfrm>
            <a:off x="4914900" y="4152960"/>
            <a:ext cx="3905250" cy="612648"/>
          </a:xfrm>
          <a:prstGeom prst="wedgeRectCallout">
            <a:avLst>
              <a:gd name="adj1" fmla="val 53100"/>
              <a:gd name="adj2" fmla="val 191543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02976-4F78-4775-A50C-BC5689948F2F}"/>
              </a:ext>
            </a:extLst>
          </p:cNvPr>
          <p:cNvSpPr txBox="1"/>
          <p:nvPr/>
        </p:nvSpPr>
        <p:spPr>
          <a:xfrm>
            <a:off x="7562850" y="5745514"/>
            <a:ext cx="3067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FFFF00"/>
                </a:solidFill>
                <a:cs typeface="Arial" panose="020B0604020202020204" pitchFamily="34" charset="0"/>
              </a:rPr>
              <a:t>Needs to be minimized</a:t>
            </a:r>
            <a:endParaRPr kumimoji="1" lang="ja-JP" altLang="en-US" sz="2000" b="1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6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/>
      <p:bldP spid="2" grpId="0"/>
      <p:bldP spid="17" grpId="0"/>
      <p:bldP spid="18" grpId="0"/>
      <p:bldP spid="19" grpId="0" animBg="1"/>
      <p:bldP spid="21" grpId="0"/>
      <p:bldP spid="22" grpId="0"/>
      <p:bldP spid="23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7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(3/15)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810CCC-BB2C-4A78-91BA-995A98FD1347}"/>
                  </a:ext>
                </a:extLst>
              </p:cNvPr>
              <p:cNvSpPr/>
              <p:nvPr/>
            </p:nvSpPr>
            <p:spPr>
              <a:xfrm>
                <a:off x="457199" y="1079212"/>
                <a:ext cx="405418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810CCC-BB2C-4A78-91BA-995A98FD1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079212"/>
                <a:ext cx="4054187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A9CB58BA-2CD0-4E36-918C-B38CD4C90622}"/>
              </a:ext>
            </a:extLst>
          </p:cNvPr>
          <p:cNvSpPr/>
          <p:nvPr/>
        </p:nvSpPr>
        <p:spPr>
          <a:xfrm>
            <a:off x="4511386" y="1103758"/>
            <a:ext cx="978408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2D59CB-28AE-47E8-9FA0-450CCEB45329}"/>
                  </a:ext>
                </a:extLst>
              </p:cNvPr>
              <p:cNvSpPr txBox="1"/>
              <p:nvPr/>
            </p:nvSpPr>
            <p:spPr>
              <a:xfrm>
                <a:off x="5572125" y="931152"/>
                <a:ext cx="2369688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2D59CB-28AE-47E8-9FA0-450CCEB45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25" y="931152"/>
                <a:ext cx="2369688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E8301A2-E88A-4BAF-B00C-550457E6DAC5}"/>
              </a:ext>
            </a:extLst>
          </p:cNvPr>
          <p:cNvSpPr/>
          <p:nvPr/>
        </p:nvSpPr>
        <p:spPr>
          <a:xfrm>
            <a:off x="6153149" y="1406272"/>
            <a:ext cx="1685926" cy="38442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5BAB92-C8B1-47D8-9694-FC84FD84A9C6}"/>
                  </a:ext>
                </a:extLst>
              </p:cNvPr>
              <p:cNvSpPr txBox="1"/>
              <p:nvPr/>
            </p:nvSpPr>
            <p:spPr>
              <a:xfrm>
                <a:off x="472619" y="2390236"/>
                <a:ext cx="7764305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ja-JP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5BAB92-C8B1-47D8-9694-FC84FD84A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19" y="2390236"/>
                <a:ext cx="7764305" cy="782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362385F-8847-4B9A-A712-B7CD7D58E002}"/>
              </a:ext>
            </a:extLst>
          </p:cNvPr>
          <p:cNvSpPr txBox="1"/>
          <p:nvPr/>
        </p:nvSpPr>
        <p:spPr>
          <a:xfrm>
            <a:off x="2919163" y="3364747"/>
            <a:ext cx="1532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  <a:cs typeface="Arial" panose="020B0604020202020204" pitchFamily="34" charset="0"/>
              </a:rPr>
              <a:t>Bayes’ rule</a:t>
            </a:r>
            <a:endParaRPr kumimoji="1" lang="ja-JP" altLang="en-US" sz="20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20DDC10-8DB0-4FB4-96AB-31AF2952E333}"/>
              </a:ext>
            </a:extLst>
          </p:cNvPr>
          <p:cNvSpPr/>
          <p:nvPr/>
        </p:nvSpPr>
        <p:spPr>
          <a:xfrm rot="5400000">
            <a:off x="3571907" y="2019332"/>
            <a:ext cx="190435" cy="2552700"/>
          </a:xfrm>
          <a:prstGeom prst="rightBrace">
            <a:avLst>
              <a:gd name="adj1" fmla="val 4976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63D0A4A-2635-485B-827B-5FAB20662CAA}"/>
              </a:ext>
            </a:extLst>
          </p:cNvPr>
          <p:cNvSpPr/>
          <p:nvPr/>
        </p:nvSpPr>
        <p:spPr>
          <a:xfrm rot="16200000">
            <a:off x="6000535" y="1599985"/>
            <a:ext cx="190433" cy="1467347"/>
          </a:xfrm>
          <a:prstGeom prst="rightBrace">
            <a:avLst>
              <a:gd name="adj1" fmla="val 4976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07998-B8F8-4693-B760-2CBA76CC6D01}"/>
              </a:ext>
            </a:extLst>
          </p:cNvPr>
          <p:cNvSpPr txBox="1"/>
          <p:nvPr/>
        </p:nvSpPr>
        <p:spPr>
          <a:xfrm>
            <a:off x="4945482" y="1833745"/>
            <a:ext cx="2300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FF00"/>
                </a:solidFill>
                <a:cs typeface="Arial" panose="020B0604020202020204" pitchFamily="34" charset="0"/>
              </a:rPr>
              <a:t>Joint probability</a:t>
            </a:r>
            <a:endParaRPr kumimoji="1" lang="ja-JP" altLang="en-US" sz="20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895E40-8963-41EC-B2B1-ADB5E508B40E}"/>
                  </a:ext>
                </a:extLst>
              </p:cNvPr>
              <p:cNvSpPr txBox="1"/>
              <p:nvPr/>
            </p:nvSpPr>
            <p:spPr>
              <a:xfrm>
                <a:off x="457199" y="3917800"/>
                <a:ext cx="950170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895E40-8963-41EC-B2B1-ADB5E508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917800"/>
                <a:ext cx="9501704" cy="11890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1FB9B8E3-CB47-4B9A-9D6A-30488BDDD780}"/>
              </a:ext>
            </a:extLst>
          </p:cNvPr>
          <p:cNvSpPr/>
          <p:nvPr/>
        </p:nvSpPr>
        <p:spPr>
          <a:xfrm rot="5400000">
            <a:off x="7750008" y="2855602"/>
            <a:ext cx="177635" cy="4039097"/>
          </a:xfrm>
          <a:prstGeom prst="rightBrace">
            <a:avLst>
              <a:gd name="adj1" fmla="val 4976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E5B9E-32B5-43BC-8AF6-E2563B8DBCB9}"/>
              </a:ext>
            </a:extLst>
          </p:cNvPr>
          <p:cNvSpPr txBox="1"/>
          <p:nvPr/>
        </p:nvSpPr>
        <p:spPr>
          <a:xfrm>
            <a:off x="6679281" y="4996410"/>
            <a:ext cx="231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product rule</a:t>
            </a:r>
            <a:endParaRPr kumimoji="1" lang="ja-JP" alt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0562FD-585C-4025-B8C7-10738A1F920A}"/>
                  </a:ext>
                </a:extLst>
              </p:cNvPr>
              <p:cNvSpPr txBox="1"/>
              <p:nvPr/>
            </p:nvSpPr>
            <p:spPr>
              <a:xfrm>
                <a:off x="457199" y="5759738"/>
                <a:ext cx="8353426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sz="24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0562FD-585C-4025-B8C7-10738A1F9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759738"/>
                <a:ext cx="8353426" cy="509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74B733-FFB1-4301-A780-0CBCB62389B9}"/>
              </a:ext>
            </a:extLst>
          </p:cNvPr>
          <p:cNvSpPr txBox="1"/>
          <p:nvPr/>
        </p:nvSpPr>
        <p:spPr>
          <a:xfrm>
            <a:off x="8773807" y="5814272"/>
            <a:ext cx="1970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cs typeface="Arial" panose="020B0604020202020204" pitchFamily="34" charset="0"/>
              </a:rPr>
              <a:t>now becomes</a:t>
            </a:r>
            <a:endParaRPr kumimoji="1" lang="ja-JP" altLang="en-US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2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2" grpId="0" animBg="1"/>
      <p:bldP spid="11" grpId="0"/>
      <p:bldP spid="12" grpId="0"/>
      <p:bldP spid="13" grpId="0" animBg="1"/>
      <p:bldP spid="14" grpId="0" animBg="1"/>
      <p:bldP spid="15" grpId="0"/>
      <p:bldP spid="17" grpId="0"/>
      <p:bldP spid="18" grpId="0" animBg="1"/>
      <p:bldP spid="19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8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(4/15)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4B0CF2-D7D6-4D67-8758-39982025A51C}"/>
                  </a:ext>
                </a:extLst>
              </p:cNvPr>
              <p:cNvSpPr txBox="1"/>
              <p:nvPr/>
            </p:nvSpPr>
            <p:spPr>
              <a:xfrm>
                <a:off x="371225" y="888712"/>
                <a:ext cx="8896350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0: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sz="24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4B0CF2-D7D6-4D67-8758-39982025A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25" y="888712"/>
                <a:ext cx="889635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871C1C4-954B-490A-A68E-0BEE8C86527D}"/>
              </a:ext>
            </a:extLst>
          </p:cNvPr>
          <p:cNvSpPr/>
          <p:nvPr/>
        </p:nvSpPr>
        <p:spPr>
          <a:xfrm>
            <a:off x="2705099" y="1052811"/>
            <a:ext cx="1933576" cy="653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AAA0C-77AD-40D8-A6BF-DB7EA03CDA9F}"/>
              </a:ext>
            </a:extLst>
          </p:cNvPr>
          <p:cNvSpPr/>
          <p:nvPr/>
        </p:nvSpPr>
        <p:spPr>
          <a:xfrm>
            <a:off x="7115174" y="1052811"/>
            <a:ext cx="1933576" cy="653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BE19C-B855-4AB3-8FF1-2CCEAF8DFC02}"/>
                  </a:ext>
                </a:extLst>
              </p:cNvPr>
              <p:cNvSpPr txBox="1"/>
              <p:nvPr/>
            </p:nvSpPr>
            <p:spPr>
              <a:xfrm>
                <a:off x="371225" y="1871350"/>
                <a:ext cx="4724650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0: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ja-JP" sz="2400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BE19C-B855-4AB3-8FF1-2CCEAF8DF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25" y="1871350"/>
                <a:ext cx="4724650" cy="922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C9A904E-0778-4FD6-953F-90B57697D1EC}"/>
              </a:ext>
            </a:extLst>
          </p:cNvPr>
          <p:cNvSpPr txBox="1"/>
          <p:nvPr/>
        </p:nvSpPr>
        <p:spPr>
          <a:xfrm>
            <a:off x="4962524" y="2132383"/>
            <a:ext cx="3952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V</a:t>
            </a:r>
            <a:r>
              <a:rPr kumimoji="1"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ariational Lower Bound (VLB)</a:t>
            </a:r>
            <a:endParaRPr kumimoji="1" lang="ja-JP" altLang="en-US" sz="2000" i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29AEE-38E8-48E3-9B7C-F57DEA21F485}"/>
                  </a:ext>
                </a:extLst>
              </p:cNvPr>
              <p:cNvSpPr txBox="1"/>
              <p:nvPr/>
            </p:nvSpPr>
            <p:spPr>
              <a:xfrm>
                <a:off x="7614181" y="2532493"/>
                <a:ext cx="4577818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i</a:t>
                </a:r>
                <a:r>
                  <a:rPr kumimoji="1" lang="en-US" altLang="ja-JP" sz="2000" dirty="0">
                    <a:cs typeface="Arial" panose="020B0604020202020204" pitchFamily="34" charset="0"/>
                  </a:rPr>
                  <a:t>s the </a:t>
                </a:r>
                <a:r>
                  <a:rPr kumimoji="1"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forward process</a:t>
                </a:r>
                <a:endParaRPr kumimoji="1" lang="ja-JP" altLang="en-US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29AEE-38E8-48E3-9B7C-F57DEA21F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181" y="2532493"/>
                <a:ext cx="4577818" cy="453137"/>
              </a:xfrm>
              <a:prstGeom prst="rect">
                <a:avLst/>
              </a:prstGeom>
              <a:blipFill>
                <a:blip r:embed="rId7"/>
                <a:stretch>
                  <a:fillRect l="-399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2332EE-7403-48D5-8352-1D016063CF13}"/>
                  </a:ext>
                </a:extLst>
              </p:cNvPr>
              <p:cNvSpPr/>
              <p:nvPr/>
            </p:nvSpPr>
            <p:spPr>
              <a:xfrm>
                <a:off x="7614181" y="2973194"/>
                <a:ext cx="4577818" cy="1130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0: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2332EE-7403-48D5-8352-1D016063C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181" y="2973194"/>
                <a:ext cx="4577818" cy="11307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76BE39-C476-49CB-8F3B-99F7FF9C43F9}"/>
                  </a:ext>
                </a:extLst>
              </p:cNvPr>
              <p:cNvSpPr/>
              <p:nvPr/>
            </p:nvSpPr>
            <p:spPr>
              <a:xfrm>
                <a:off x="0" y="4162477"/>
                <a:ext cx="12192000" cy="1130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40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0: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func>
                        <m:func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76BE39-C476-49CB-8F3B-99F7FF9C4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2477"/>
                <a:ext cx="12192000" cy="1130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3BD782-7E75-45FE-A442-CC6DD6EB55F3}"/>
                  </a:ext>
                </a:extLst>
              </p:cNvPr>
              <p:cNvSpPr txBox="1"/>
              <p:nvPr/>
            </p:nvSpPr>
            <p:spPr>
              <a:xfrm>
                <a:off x="2371600" y="5369462"/>
                <a:ext cx="7810471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3BD782-7E75-45FE-A442-CC6DD6EB5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00" y="5369462"/>
                <a:ext cx="7810471" cy="10384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A2C93DC-66E5-43F8-9D7C-8A14043FE080}"/>
              </a:ext>
            </a:extLst>
          </p:cNvPr>
          <p:cNvSpPr/>
          <p:nvPr/>
        </p:nvSpPr>
        <p:spPr>
          <a:xfrm>
            <a:off x="5857874" y="5491954"/>
            <a:ext cx="1756307" cy="3935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9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7" grpId="0"/>
      <p:bldP spid="1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1229</TotalTime>
  <Words>2082</Words>
  <Application>Microsoft Office PowerPoint</Application>
  <PresentationFormat>Widescreen</PresentationFormat>
  <Paragraphs>310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ＭＳ ゴシック</vt:lpstr>
      <vt:lpstr>ＭＳ 明朝</vt:lpstr>
      <vt:lpstr>游ゴシック</vt:lpstr>
      <vt:lpstr>Arial</vt:lpstr>
      <vt:lpstr>Cambria Math</vt:lpstr>
      <vt:lpstr>Century Gothic</vt:lpstr>
      <vt:lpstr>Lucida Calligraphy</vt:lpstr>
      <vt:lpstr>Lucida Handwriting</vt:lpstr>
      <vt:lpstr>Wingdings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Rumman Mahfujul Islam</dc:creator>
  <cp:lastModifiedBy>Rumman Mahfujul Islam</cp:lastModifiedBy>
  <cp:revision>102</cp:revision>
  <dcterms:created xsi:type="dcterms:W3CDTF">2024-04-01T05:33:31Z</dcterms:created>
  <dcterms:modified xsi:type="dcterms:W3CDTF">2024-04-03T07:35:26Z</dcterms:modified>
</cp:coreProperties>
</file>